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2" r:id="rId2"/>
    <p:sldId id="291" r:id="rId3"/>
    <p:sldId id="258" r:id="rId4"/>
    <p:sldId id="259" r:id="rId5"/>
    <p:sldId id="260" r:id="rId6"/>
    <p:sldId id="305" r:id="rId7"/>
    <p:sldId id="310" r:id="rId8"/>
    <p:sldId id="307" r:id="rId9"/>
    <p:sldId id="306" r:id="rId10"/>
    <p:sldId id="308" r:id="rId11"/>
    <p:sldId id="309" r:id="rId12"/>
    <p:sldId id="263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073F5-953F-43F9-8A0A-B5849B95B6F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C3553-A726-449B-BA2D-C7C64384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6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BAC78-A28B-486C-A27F-147CF6E8AAE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35EA9-E216-43A3-A810-21AFC30299FA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21695-747D-4287-882B-F9C4012995F3}" type="slidenum">
              <a:rPr lang="ru-RU" smtClean="0">
                <a:solidFill>
                  <a:srgbClr val="000000"/>
                </a:solidFill>
              </a:rPr>
              <a:pPr/>
              <a:t>20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F3BA4-6E57-4A1C-A40F-0EF03368F689}" type="slidenum">
              <a:rPr lang="ru-RU" smtClean="0">
                <a:solidFill>
                  <a:srgbClr val="000000"/>
                </a:solidFill>
              </a:rPr>
              <a:pPr/>
              <a:t>21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8258B-3C45-4C6C-9706-271A8D3CC324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CAA49-04CC-415E-8A8F-96BE666DE492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F1F33-35D7-4877-B52B-D383C994D6EA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A8DDC-6B04-462C-8152-6138241ACB43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4BD70-AE19-4A25-B904-B5CB7B5BA914}" type="slidenum">
              <a:rPr lang="ru-RU" smtClean="0">
                <a:solidFill>
                  <a:srgbClr val="000000"/>
                </a:solidFill>
              </a:rPr>
              <a:pPr/>
              <a:t>27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929A1-5436-4473-964A-E633A1285EA8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C0DCC-503A-4975-B090-B20B0BE7DE5B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005A6-0343-410A-B540-655CFF3DF9DE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0AC15-33CA-4CA9-BF60-7DF4F06BF402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30F2A-9E72-460C-8F6B-3A263014A6D6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BE995-6E28-43AF-916B-F235429CEEC3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7D390-C0E4-480E-984A-628380545542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6B05087-A685-49E8-9EC2-6352E746FDCB}" type="slidenum">
              <a:rPr lang="ru-RU" smtClean="0">
                <a:latin typeface="Arial" charset="0"/>
              </a:rPr>
              <a:pPr eaLnBrk="1" hangingPunct="1"/>
              <a:t>6</a:t>
            </a:fld>
            <a:endParaRPr lang="ru-RU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60F366-D5C5-41D9-A6F7-CAFDF66DC940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7FB2-6651-4E84-9C98-A0EE12B1887F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3B15D-5774-4FD9-ACD5-FC37845A9C8E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4F79B-F55D-4605-BD43-BDF7E240992B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85728"/>
            <a:ext cx="7886728" cy="3143272"/>
          </a:xfrm>
          <a:solidFill>
            <a:srgbClr val="FFFFF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ФИЗИОЛОГИЧЕСКИЕ МЕХАНИЗМЫ И ЗАКОНОМЕРНОСТИ РАЗВИТИЯ ФИЗИЧЕСКИХ КАЧЕСТВ И ДВИГАТЕЛЬНЫХ НАВЫКОВ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643314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/>
              <a:t>Физические качества</a:t>
            </a:r>
            <a:r>
              <a:rPr lang="ru-RU" dirty="0" smtClean="0"/>
              <a:t> – качественные параметры, которые характеризуют двигательную и спортивную деятельность человека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4291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   -  </a:t>
            </a:r>
            <a:r>
              <a:rPr lang="ru-RU" sz="2400" b="1" i="1" dirty="0" smtClean="0"/>
              <a:t>Мышечная сила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   - Быстрота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   - Выносливость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   - Ловкость</a:t>
            </a:r>
          </a:p>
          <a:p>
            <a:pPr>
              <a:lnSpc>
                <a:spcPct val="90000"/>
              </a:lnSpc>
            </a:pPr>
            <a:r>
              <a:rPr lang="ru-RU" sz="2400" b="1" i="1" dirty="0" smtClean="0"/>
              <a:t>   - Гибкость</a:t>
            </a:r>
          </a:p>
        </p:txBody>
      </p:sp>
    </p:spTree>
    <p:extLst>
      <p:ext uri="{BB962C8B-B14F-4D97-AF65-F5344CB8AC3E}">
        <p14:creationId xmlns:p14="http://schemas.microsoft.com/office/powerpoint/2010/main" val="2186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381000" y="2209800"/>
            <a:ext cx="4038600" cy="19812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Одновременное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сокращение как можно большего количества активных ДЕ</a:t>
            </a:r>
          </a:p>
        </p:txBody>
      </p:sp>
      <p:pic>
        <p:nvPicPr>
          <p:cNvPr id="5" name="Picture 8" descr="Untitled-1"/>
          <p:cNvPicPr>
            <a:picLocks noChangeAspect="1" noChangeArrowheads="1"/>
          </p:cNvPicPr>
          <p:nvPr/>
        </p:nvPicPr>
        <p:blipFill>
          <a:blip r:embed="rId2"/>
          <a:srcRect l="3539" r="10078" b="46667"/>
          <a:stretch>
            <a:fillRect/>
          </a:stretch>
        </p:blipFill>
        <p:spPr bwMode="auto">
          <a:xfrm>
            <a:off x="4724400" y="152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l="7025" b="63243"/>
          <a:stretch>
            <a:fillRect/>
          </a:stretch>
        </p:blipFill>
        <p:spPr bwMode="auto">
          <a:xfrm>
            <a:off x="3962400" y="4648200"/>
            <a:ext cx="4286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память с посл. доступом 6"/>
          <p:cNvSpPr/>
          <p:nvPr/>
        </p:nvSpPr>
        <p:spPr>
          <a:xfrm>
            <a:off x="890537" y="548680"/>
            <a:ext cx="3656012" cy="1432520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Синхронизация ДЕ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609600" y="1981200"/>
            <a:ext cx="4038600" cy="19812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Межмышечная координация: сила мышц одной группы зависит от деятельности мышц другой группы</a:t>
            </a:r>
          </a:p>
        </p:txBody>
      </p:sp>
      <p:pic>
        <p:nvPicPr>
          <p:cNvPr id="7" name="Рисунок 5" descr="Сгибатели и разгибатели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-2489" t="4762"/>
          <a:stretch>
            <a:fillRect/>
          </a:stretch>
        </p:blipFill>
        <p:spPr bwMode="auto">
          <a:xfrm>
            <a:off x="5715000" y="0"/>
            <a:ext cx="26114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670300"/>
            <a:ext cx="4030663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память с посл. доступом 5"/>
          <p:cNvSpPr/>
          <p:nvPr/>
        </p:nvSpPr>
        <p:spPr>
          <a:xfrm>
            <a:off x="644013" y="404664"/>
            <a:ext cx="3656012" cy="1386036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Торможение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м-антагонистов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33400" y="395288"/>
            <a:ext cx="4648200" cy="27289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</a:rPr>
              <a:t>Физиологический поперечник </a:t>
            </a:r>
            <a:r>
              <a:rPr lang="ru-RU" sz="2400" dirty="0">
                <a:solidFill>
                  <a:schemeClr val="tx1"/>
                </a:solidFill>
              </a:rPr>
              <a:t>– сумма поперечников </a:t>
            </a:r>
            <a:r>
              <a:rPr lang="ru-RU" sz="2400" dirty="0" err="1">
                <a:solidFill>
                  <a:schemeClr val="tx1"/>
                </a:solidFill>
              </a:rPr>
              <a:t>м.в</a:t>
            </a:r>
            <a:r>
              <a:rPr lang="ru-RU" sz="2400" dirty="0">
                <a:solidFill>
                  <a:schemeClr val="tx1"/>
                </a:solidFill>
              </a:rPr>
              <a:t>., входящих в состав мышцы.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Перистые мышцы имеют б</a:t>
            </a:r>
            <a:r>
              <a:rPr lang="en-US" sz="2400" dirty="0">
                <a:solidFill>
                  <a:schemeClr val="tx1"/>
                </a:solidFill>
              </a:rPr>
              <a:t>ó</a:t>
            </a:r>
            <a:r>
              <a:rPr lang="ru-RU" sz="2400" dirty="0" err="1">
                <a:solidFill>
                  <a:schemeClr val="tx1"/>
                </a:solidFill>
              </a:rPr>
              <a:t>льшую</a:t>
            </a:r>
            <a:r>
              <a:rPr lang="ru-RU" sz="2400" dirty="0">
                <a:solidFill>
                  <a:schemeClr val="tx1"/>
                </a:solidFill>
              </a:rPr>
              <a:t> силу, чем с параллельно расположенными волокнами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2184" b="33656"/>
          <a:stretch>
            <a:fillRect/>
          </a:stretch>
        </p:blipFill>
        <p:spPr bwMode="auto">
          <a:xfrm>
            <a:off x="2165350" y="3200400"/>
            <a:ext cx="678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 rot="5400000">
            <a:off x="6453981" y="3594895"/>
            <a:ext cx="2790825" cy="1820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3581400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Ф=А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10400" y="2057400"/>
            <a:ext cx="1447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Ф&gt;А</a:t>
            </a: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5181600" y="260648"/>
            <a:ext cx="4000400" cy="1368152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Количество и длина мышечных волокон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49530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Calibri" pitchFamily="34" charset="0"/>
              </a:rPr>
              <a:t>Психофизиологические механизмы</a:t>
            </a:r>
          </a:p>
        </p:txBody>
      </p:sp>
      <p:sp>
        <p:nvSpPr>
          <p:cNvPr id="4" name="Пятно 1 3"/>
          <p:cNvSpPr/>
          <p:nvPr/>
        </p:nvSpPr>
        <p:spPr>
          <a:xfrm>
            <a:off x="457200" y="1905000"/>
            <a:ext cx="3657600" cy="36576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Изменения ФС спортсмена (утомление, бодрость, т.п.)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Пятно 2 4"/>
          <p:cNvSpPr/>
          <p:nvPr/>
        </p:nvSpPr>
        <p:spPr>
          <a:xfrm rot="202124">
            <a:off x="3413125" y="2520950"/>
            <a:ext cx="5888038" cy="4810125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Влияние мотиваций и эмоций </a:t>
            </a:r>
            <a:r>
              <a:rPr lang="ru-RU" sz="2400" b="1" i="1" dirty="0">
                <a:solidFill>
                  <a:schemeClr val="tx1"/>
                </a:solidFill>
              </a:rPr>
              <a:t>(феномен </a:t>
            </a:r>
            <a:r>
              <a:rPr lang="ru-RU" sz="2400" b="1" i="1" dirty="0" err="1">
                <a:solidFill>
                  <a:schemeClr val="tx1"/>
                </a:solidFill>
              </a:rPr>
              <a:t>Гинецинского-Орбели</a:t>
            </a:r>
            <a:r>
              <a:rPr lang="ru-RU" sz="2400" b="1" i="1" dirty="0">
                <a:solidFill>
                  <a:schemeClr val="tx1"/>
                </a:solidFill>
              </a:rPr>
              <a:t>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>
            <a:off x="6019800" y="228600"/>
            <a:ext cx="2895600" cy="25908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Биоритмы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93038" cy="2209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ВЫВОД: Тренируя силу мышц, мы тренируем систему управления мышцами, т.е. ЦНС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                         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2420888"/>
            <a:ext cx="47525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Функциональные резервы силы: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Включение дополнительных ДЕ и синхронизация их возбуждения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Своевременное торможение мышц-антагонистов и синхронизация мышц-синергистов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Увеличение энергетических ресурсов мышечных волокон (АТФ и </a:t>
            </a:r>
            <a:r>
              <a:rPr lang="ru-RU" sz="2400" dirty="0" err="1" smtClean="0"/>
              <a:t>КрФ</a:t>
            </a:r>
            <a:r>
              <a:rPr lang="ru-RU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Переход от одиночных сокращений к тетаническим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Усиление сокращения мышцы после ее растяжения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Изменение соотношения Б и М волокон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9800"/>
            <a:ext cx="8520281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 Формы проявления, </a:t>
            </a:r>
          </a:p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механизмы и резервы </a:t>
            </a:r>
          </a:p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развития быстроты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z="1800" i="1" smtClean="0"/>
              <a:t>2. Формы проявления, механизмы и резервы развития быстроты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62000" y="1143000"/>
            <a:ext cx="7543800" cy="2667000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БЫСТРОТА – способность совершать движения в минимальный для данных условий отрезок времени</a:t>
            </a:r>
          </a:p>
          <a:p>
            <a:pPr algn="ctr">
              <a:defRPr/>
            </a:pPr>
            <a:endParaRPr lang="ru-RU" sz="28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429000" y="3810000"/>
            <a:ext cx="4876800" cy="2514600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БЫСТРОТА – Способность человека срочно реагировать на внешний раздражитель и в кратчайший срок выполнить соответствующее движение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6900" y="381000"/>
            <a:ext cx="5410200" cy="9144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Формы проявления быстроты:</a:t>
            </a:r>
          </a:p>
        </p:txBody>
      </p:sp>
      <p:sp>
        <p:nvSpPr>
          <p:cNvPr id="4" name="Овал 3"/>
          <p:cNvSpPr/>
          <p:nvPr/>
        </p:nvSpPr>
        <p:spPr>
          <a:xfrm>
            <a:off x="342900" y="1600200"/>
            <a:ext cx="38862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Комплексные</a:t>
            </a:r>
          </a:p>
        </p:txBody>
      </p:sp>
      <p:sp>
        <p:nvSpPr>
          <p:cNvPr id="5" name="Овал 4"/>
          <p:cNvSpPr/>
          <p:nvPr/>
        </p:nvSpPr>
        <p:spPr>
          <a:xfrm>
            <a:off x="4757738" y="1600200"/>
            <a:ext cx="43053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Элементарные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2514600"/>
            <a:ext cx="2971800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Скорость двигательных действий + кратковременность умственных операций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94250" y="2514600"/>
            <a:ext cx="4092575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solidFill>
                  <a:schemeClr val="tx1"/>
                </a:solidFill>
              </a:rPr>
              <a:t>1. Быстрота одиночного движения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solidFill>
                  <a:schemeClr val="tx1"/>
                </a:solidFill>
              </a:rPr>
              <a:t>2. Латентное время двигательной реакции (ЛВР)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solidFill>
                  <a:schemeClr val="tx1"/>
                </a:solidFill>
              </a:rPr>
              <a:t>3. Мах  темп движений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/>
          <a:lstStyle/>
          <a:p>
            <a:pPr eaLnBrk="1" hangingPunct="1"/>
            <a:r>
              <a:rPr lang="ru-RU" sz="1800" i="1" smtClean="0"/>
              <a:t>2. Формы проявления, механизмы и резервы развития быстроты</a:t>
            </a: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357188" y="931863"/>
            <a:ext cx="4191000" cy="1906587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Быстрота одиночного движения зависит от: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1581150"/>
            <a:ext cx="4235896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tx1"/>
                </a:solidFill>
              </a:rPr>
              <a:t>межмышечной и внутримышечной координации со стороны ЦНС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105" y="3212976"/>
            <a:ext cx="4411166" cy="148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tx1"/>
                </a:solidFill>
              </a:rPr>
              <a:t>Содержания АТФ и </a:t>
            </a:r>
            <a:r>
              <a:rPr lang="ru-RU" sz="3200" b="1" dirty="0" err="1">
                <a:solidFill>
                  <a:schemeClr val="tx1"/>
                </a:solidFill>
              </a:rPr>
              <a:t>КрФ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38800" y="4343400"/>
            <a:ext cx="3276600" cy="1676400"/>
          </a:xfrm>
          <a:prstGeom prst="roundRect">
            <a:avLst/>
          </a:prstGeom>
          <a:solidFill>
            <a:srgbClr val="FCF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Все эти факторы стимулируются скоростно-силовыми тренировками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726976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Условные обозначения</a:t>
            </a:r>
            <a:endParaRPr lang="ru-RU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71600" y="1772816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– двигательная единица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Латентное время двигательной реакции (ЛВР)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 ЦНС – функциональное состояние центральной нервной системы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ПО2  -потребление кислорода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МПК – максимальное потребление кислорода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/>
          <a:lstStyle/>
          <a:p>
            <a:pPr eaLnBrk="1" hangingPunct="1"/>
            <a:r>
              <a:rPr lang="ru-RU" sz="1800" i="1" smtClean="0"/>
              <a:t>2. Формы проявления, механизмы и резервы развития быстроты</a:t>
            </a: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357188" y="931863"/>
            <a:ext cx="4191000" cy="1354137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</a:rPr>
              <a:t>На ЛВР влияют: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2825" y="5154613"/>
            <a:ext cx="7292975" cy="1676400"/>
          </a:xfrm>
          <a:prstGeom prst="roundRect">
            <a:avLst/>
          </a:prstGeom>
          <a:solidFill>
            <a:srgbClr val="FCF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</a:rPr>
              <a:t>ЛВР служит показателем ФС ЦНС</a:t>
            </a:r>
          </a:p>
          <a:p>
            <a:pPr algn="ctr">
              <a:defRPr/>
            </a:pPr>
            <a:r>
              <a:rPr lang="ru-RU" sz="2400" i="1" dirty="0">
                <a:solidFill>
                  <a:prstClr val="black"/>
                </a:solidFill>
              </a:rPr>
              <a:t>Предел человеческих возможностей 80-90 </a:t>
            </a:r>
            <a:r>
              <a:rPr lang="ru-RU" sz="2400" i="1" dirty="0" err="1">
                <a:solidFill>
                  <a:prstClr val="black"/>
                </a:solidFill>
              </a:rPr>
              <a:t>мс</a:t>
            </a:r>
            <a:endParaRPr lang="ru-RU" sz="2400" i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2400" i="1" dirty="0">
                <a:solidFill>
                  <a:prstClr val="black"/>
                </a:solidFill>
              </a:rPr>
              <a:t>Стартовое время у мужчин 139 </a:t>
            </a:r>
            <a:r>
              <a:rPr lang="ru-RU" sz="2400" i="1" dirty="0" err="1">
                <a:solidFill>
                  <a:prstClr val="black"/>
                </a:solidFill>
              </a:rPr>
              <a:t>мс</a:t>
            </a:r>
            <a:r>
              <a:rPr lang="ru-RU" sz="2400" i="1" dirty="0">
                <a:solidFill>
                  <a:prstClr val="black"/>
                </a:solidFill>
              </a:rPr>
              <a:t>, женщин 159 </a:t>
            </a:r>
            <a:r>
              <a:rPr lang="ru-RU" sz="2400" i="1" dirty="0" err="1">
                <a:solidFill>
                  <a:prstClr val="black"/>
                </a:solidFill>
              </a:rPr>
              <a:t>мс</a:t>
            </a:r>
            <a:endParaRPr lang="ru-RU" sz="2400" i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2400" i="1" dirty="0">
                <a:solidFill>
                  <a:prstClr val="black"/>
                </a:solidFill>
              </a:rPr>
              <a:t>(Бен Джонсон уходил со старта через 99,7 </a:t>
            </a:r>
            <a:r>
              <a:rPr lang="ru-RU" sz="2400" i="1" dirty="0" err="1">
                <a:solidFill>
                  <a:prstClr val="black"/>
                </a:solidFill>
              </a:rPr>
              <a:t>мс</a:t>
            </a:r>
            <a:r>
              <a:rPr lang="ru-RU" sz="2400" i="1" dirty="0">
                <a:solidFill>
                  <a:prstClr val="black"/>
                </a:solidFill>
              </a:rPr>
              <a:t>)</a:t>
            </a:r>
            <a:endParaRPr lang="ru-RU" sz="2800" i="1" dirty="0">
              <a:solidFill>
                <a:prstClr val="black"/>
              </a:solidFill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6248400" y="2819400"/>
            <a:ext cx="2438400" cy="122237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Простой или сложный раздражитель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057525" y="3024188"/>
            <a:ext cx="2438400" cy="99377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Функциональное состояние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57188" y="2703513"/>
            <a:ext cx="1928812" cy="130016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Генетические свойства спортсмена 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62000" y="4348163"/>
            <a:ext cx="8077200" cy="61277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Спортивная специализация и уровень тренированности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15000" y="1143000"/>
            <a:ext cx="2209800" cy="12954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Мотивации и эмоции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11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/>
          <a:lstStyle/>
          <a:p>
            <a:pPr eaLnBrk="1" hangingPunct="1"/>
            <a:r>
              <a:rPr lang="ru-RU" sz="1800" i="1" smtClean="0"/>
              <a:t>2. Формы проявления, механизмы и резервы развития быстроты</a:t>
            </a: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2563813" y="968375"/>
            <a:ext cx="4191000" cy="135413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</a:rPr>
              <a:t>Мах темп движений зависит от факторов скорости: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237163" y="2909888"/>
            <a:ext cx="2438400" cy="99377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</a:rPr>
              <a:t>Максимальная скорость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265238" y="2900363"/>
            <a:ext cx="2690812" cy="125095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</a:rPr>
              <a:t>Величина ускорения (скорости разбега)</a:t>
            </a:r>
          </a:p>
        </p:txBody>
      </p:sp>
      <p:sp>
        <p:nvSpPr>
          <p:cNvPr id="7" name="Нашивка 6"/>
          <p:cNvSpPr/>
          <p:nvPr/>
        </p:nvSpPr>
        <p:spPr>
          <a:xfrm rot="6574920">
            <a:off x="3089275" y="2357438"/>
            <a:ext cx="484187" cy="48418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3083602">
            <a:off x="5386388" y="2357438"/>
            <a:ext cx="484187" cy="484187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913" y="4813300"/>
            <a:ext cx="35052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Определяет, как быстро спортсмен может увеличить скорость бега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(важно для коротких отрезков 10-15 м)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7963" y="4648200"/>
            <a:ext cx="3475037" cy="1173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Определяет мах скорость бега на длинных дистанциях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206625" y="4178300"/>
            <a:ext cx="485775" cy="635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221413" y="3983038"/>
            <a:ext cx="485775" cy="64135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0600" y="4191000"/>
            <a:ext cx="7292975" cy="2168525"/>
          </a:xfrm>
          <a:prstGeom prst="roundRect">
            <a:avLst/>
          </a:prstGeom>
          <a:solidFill>
            <a:srgbClr val="FCF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</a:rPr>
              <a:t>Эти факторы скорости не имеют тесной связи друг с другом</a:t>
            </a:r>
          </a:p>
          <a:p>
            <a:pPr algn="ctr">
              <a:defRPr/>
            </a:pPr>
            <a:r>
              <a:rPr lang="ru-RU" sz="2400" b="1" i="1" dirty="0">
                <a:solidFill>
                  <a:prstClr val="black"/>
                </a:solidFill>
              </a:rPr>
              <a:t>Но: если спортсмен имеет высокий уровень проявления скорости обеих форм, то он имеет преимущества в спринте</a:t>
            </a:r>
            <a:endParaRPr lang="ru-RU" sz="2800" i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4400" y="2590800"/>
            <a:ext cx="7391400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i="1" dirty="0">
                <a:solidFill>
                  <a:prstClr val="black"/>
                </a:solidFill>
              </a:rPr>
              <a:t>Физиологический механизм высокого темпа движений зависит от: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   - частоты </a:t>
            </a:r>
            <a:r>
              <a:rPr lang="ru-RU" sz="2400" dirty="0" err="1">
                <a:solidFill>
                  <a:prstClr val="black"/>
                </a:solidFill>
              </a:rPr>
              <a:t>импульсации</a:t>
            </a:r>
            <a:r>
              <a:rPr lang="ru-RU" sz="2400" dirty="0">
                <a:solidFill>
                  <a:prstClr val="black"/>
                </a:solidFill>
              </a:rPr>
              <a:t> от </a:t>
            </a:r>
            <a:r>
              <a:rPr lang="ru-RU" sz="2400" dirty="0" err="1">
                <a:solidFill>
                  <a:prstClr val="black"/>
                </a:solidFill>
              </a:rPr>
              <a:t>мотонейронов</a:t>
            </a:r>
            <a:endParaRPr lang="ru-RU" sz="24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   - лабильности нервных клеток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   - от скорости передачи нервного импульса через синапсы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6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5181600" cy="1143000"/>
          </a:xfrm>
          <a:solidFill>
            <a:srgbClr val="FCFDCD"/>
          </a:solidFill>
        </p:spPr>
        <p:txBody>
          <a:bodyPr/>
          <a:lstStyle/>
          <a:p>
            <a:pPr algn="l" eaLnBrk="1" hangingPunct="1"/>
            <a:r>
              <a:rPr lang="ru-RU" sz="2800" smtClean="0"/>
              <a:t>                Вывод: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FCFDCD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2800" smtClean="0"/>
              <a:t>Проявление качества быстроты зависит от: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- способности н.ц. работать в мах быстром режиме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- мах скорости нервных процессов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- оптимального ФС ЦНС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Физиологическое обоснование тренировки быстроты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2400" smtClean="0"/>
              <a:t>Быстрота детерминирована генетически, но ее можно тренировать (до 10-20%)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Тренировка быстроты должна проводиться только в условиях полного восстановления (требуется высокое ФС ЦНС)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ФС ЦНС повышает разминка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Серия движений в мах темпе повышает межмышечную координацию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1200"/>
            <a:ext cx="8454443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 Формы проявления,</a:t>
            </a:r>
          </a:p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механизмы и резервы </a:t>
            </a:r>
          </a:p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Развития</a:t>
            </a:r>
          </a:p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выносливости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i="1" smtClean="0"/>
              <a:t>3. Формы проявления, механизмы и резервы развития выносливости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1676400" y="3276600"/>
            <a:ext cx="6477000" cy="2743200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Выносливость – способность организма человека противостоять развивающемуся утомлению или снижению работоспособности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00075" y="871538"/>
            <a:ext cx="6400800" cy="2938462"/>
          </a:xfrm>
          <a:prstGeom prst="horizontalScroll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ВЫНОСЛИВОСТЬ – двигательное качество, которое позволяет длительно выполнять работу без снижения ее эффективности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                   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3721100"/>
            <a:ext cx="3814763" cy="3136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smtClean="0"/>
              <a:t>Способность длительно поддерживать статическое усилие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smtClean="0"/>
              <a:t>Проявляется в сохранении поз, стоек, фиксации снарядов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76800" y="4800600"/>
            <a:ext cx="3697288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smtClean="0"/>
              <a:t>Способность длительное время выполнять динамическую работу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28900" y="533400"/>
            <a:ext cx="3886200" cy="9144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Виды выносливости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2092325"/>
            <a:ext cx="27813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black"/>
                </a:solidFill>
              </a:rPr>
              <a:t>Статическая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70488" y="2143125"/>
            <a:ext cx="2971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black"/>
                </a:solidFill>
              </a:rPr>
              <a:t>Динамическая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2275" y="3667125"/>
            <a:ext cx="1785938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Общая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5100" y="3667125"/>
            <a:ext cx="23241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Специальная</a:t>
            </a:r>
          </a:p>
        </p:txBody>
      </p:sp>
      <p:sp>
        <p:nvSpPr>
          <p:cNvPr id="7" name="Стрелка вниз 6"/>
          <p:cNvSpPr/>
          <p:nvPr/>
        </p:nvSpPr>
        <p:spPr>
          <a:xfrm rot="2269297">
            <a:off x="2592388" y="1444625"/>
            <a:ext cx="523875" cy="6810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197937">
            <a:off x="5989638" y="1460500"/>
            <a:ext cx="512762" cy="66675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427663" y="3057525"/>
            <a:ext cx="484187" cy="609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515225" y="3067050"/>
            <a:ext cx="484188" cy="58896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  <p:bldP spid="55302" grpId="0" build="p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 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28900" y="304800"/>
            <a:ext cx="38862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prstClr val="black"/>
                </a:solidFill>
              </a:rPr>
              <a:t>Динамическая выносливость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644650"/>
            <a:ext cx="25527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</a:rPr>
              <a:t>ОБЩАЯ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81600" y="1676400"/>
            <a:ext cx="2971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</a:rPr>
              <a:t>СПЕЦИАЛЬНАЯ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743200"/>
            <a:ext cx="39624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Способность длительно выполнять </a:t>
            </a:r>
            <a:r>
              <a:rPr lang="ru-RU" sz="2000" b="1" dirty="0">
                <a:solidFill>
                  <a:schemeClr val="tx1"/>
                </a:solidFill>
              </a:rPr>
              <a:t>любую</a:t>
            </a:r>
            <a:r>
              <a:rPr lang="ru-RU" sz="2000" dirty="0">
                <a:solidFill>
                  <a:schemeClr val="tx1"/>
                </a:solidFill>
              </a:rPr>
              <a:t> циклическую работу умеренной мощности с участием большого числа мышечных групп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4800600"/>
            <a:ext cx="41529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Основа  - </a:t>
            </a:r>
            <a:r>
              <a:rPr lang="ru-RU" sz="2400" i="1" u="sng" dirty="0">
                <a:solidFill>
                  <a:schemeClr val="tx1"/>
                </a:solidFill>
              </a:rPr>
              <a:t>мах аэробные возможности</a:t>
            </a:r>
            <a:r>
              <a:rPr lang="ru-RU" sz="2400" dirty="0">
                <a:solidFill>
                  <a:schemeClr val="tx1"/>
                </a:solidFill>
              </a:rPr>
              <a:t>:</a:t>
            </a:r>
          </a:p>
          <a:p>
            <a:pPr marL="342900" indent="-342900" algn="ctr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chemeClr val="tx1"/>
                </a:solidFill>
              </a:rPr>
              <a:t>Аэробная мощность (МПК)</a:t>
            </a:r>
          </a:p>
          <a:p>
            <a:pPr marL="342900" indent="-342900" algn="ctr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chemeClr val="tx1"/>
                </a:solidFill>
              </a:rPr>
              <a:t>Аэробная емкость (суммарное ПО</a:t>
            </a:r>
            <a:r>
              <a:rPr lang="ru-RU" sz="1600" dirty="0">
                <a:solidFill>
                  <a:schemeClr val="tx1"/>
                </a:solidFill>
              </a:rPr>
              <a:t>2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53000" y="2905125"/>
            <a:ext cx="3429000" cy="1362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Определяется требованиями, которые предъявляются спортсмену </a:t>
            </a:r>
            <a:r>
              <a:rPr lang="ru-RU" sz="2000" b="1" dirty="0">
                <a:solidFill>
                  <a:schemeClr val="tx1"/>
                </a:solidFill>
              </a:rPr>
              <a:t>в ИВС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4724400"/>
            <a:ext cx="39624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силовая, скоростно-силовая, скоростная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 (в конкретных видах спорта) 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7150" y="533400"/>
            <a:ext cx="7359650" cy="1250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Факторы, обеспечивающие развитие выносливости: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9800" y="2133600"/>
            <a:ext cx="5791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Степень развития </a:t>
            </a:r>
            <a:r>
              <a:rPr lang="ru-RU" sz="2800" dirty="0" err="1">
                <a:solidFill>
                  <a:schemeClr val="tx1"/>
                </a:solidFill>
              </a:rPr>
              <a:t>кислородтраспортной</a:t>
            </a:r>
            <a:r>
              <a:rPr lang="ru-RU" sz="2800" dirty="0">
                <a:solidFill>
                  <a:schemeClr val="tx1"/>
                </a:solidFill>
              </a:rPr>
              <a:t> системы:</a:t>
            </a:r>
          </a:p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</a:rPr>
              <a:t>Дыхательной системы</a:t>
            </a:r>
          </a:p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ru-RU" sz="2800" dirty="0" err="1">
                <a:solidFill>
                  <a:schemeClr val="tx1"/>
                </a:solidFill>
              </a:rPr>
              <a:t>Сердечно-сосудистой</a:t>
            </a:r>
            <a:r>
              <a:rPr lang="ru-RU" sz="2800" dirty="0">
                <a:solidFill>
                  <a:schemeClr val="tx1"/>
                </a:solidFill>
              </a:rPr>
              <a:t> системы</a:t>
            </a:r>
          </a:p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</a:rPr>
              <a:t>Системы крови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33600"/>
            <a:ext cx="8419291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4. Понятие о ловкости</a:t>
            </a:r>
          </a:p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гибкости</a:t>
            </a:r>
          </a:p>
          <a:p>
            <a:pPr algn="ctr"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1200"/>
            <a:ext cx="8425705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1.Формы проявления,</a:t>
            </a:r>
          </a:p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механизмы и резервы</a:t>
            </a:r>
          </a:p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развития силы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93038" cy="1462088"/>
          </a:xfrm>
        </p:spPr>
        <p:txBody>
          <a:bodyPr/>
          <a:lstStyle/>
          <a:p>
            <a:pPr eaLnBrk="1" hangingPunct="1"/>
            <a:r>
              <a:rPr lang="ru-RU" sz="1800" i="1" smtClean="0"/>
              <a:t>4. Понятие о ловкости и гибкости. 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2559050" y="3716338"/>
            <a:ext cx="6324600" cy="23622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Ловкость – творческие способности человека незамедлительно формировать двигательное поведение в новых, необычных условиях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85800" y="990600"/>
            <a:ext cx="8153400" cy="3276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ЛОВКОСТЬ</a:t>
            </a:r>
            <a:r>
              <a:rPr lang="ru-RU" sz="2400" dirty="0">
                <a:solidFill>
                  <a:schemeClr val="tx1"/>
                </a:solidFill>
              </a:rPr>
              <a:t> – сложный комплекс способностей: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  способность создавать новые двигательные акты и двигательные навыки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Быстрота переключения с одного движения на другое при изменении ситуации</a:t>
            </a:r>
          </a:p>
          <a:p>
            <a:pPr>
              <a:lnSpc>
                <a:spcPct val="90000"/>
              </a:lnSpc>
              <a:defRPr/>
            </a:pPr>
            <a:r>
              <a:rPr lang="ru-RU" sz="2400" dirty="0">
                <a:solidFill>
                  <a:schemeClr val="tx1"/>
                </a:solidFill>
              </a:rPr>
              <a:t>Выполнение </a:t>
            </a:r>
            <a:r>
              <a:rPr lang="ru-RU" sz="2400" dirty="0" err="1">
                <a:solidFill>
                  <a:schemeClr val="tx1"/>
                </a:solidFill>
              </a:rPr>
              <a:t>сложнокоординационных</a:t>
            </a:r>
            <a:r>
              <a:rPr lang="ru-RU" sz="2400" dirty="0">
                <a:solidFill>
                  <a:schemeClr val="tx1"/>
                </a:solidFill>
              </a:rPr>
              <a:t> движений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14400" y="5824538"/>
            <a:ext cx="7969250" cy="1033462"/>
          </a:xfrm>
          <a:prstGeom prst="horizontalScroll">
            <a:avLst/>
          </a:prstGeom>
          <a:solidFill>
            <a:srgbClr val="FCF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ЛОВКОСТЬ </a:t>
            </a:r>
            <a:r>
              <a:rPr lang="ru-RU" sz="2800" u="sng" dirty="0">
                <a:solidFill>
                  <a:schemeClr val="tx1"/>
                </a:solidFill>
              </a:rPr>
              <a:t>развивается</a:t>
            </a:r>
            <a:r>
              <a:rPr lang="ru-RU" sz="2800" dirty="0">
                <a:solidFill>
                  <a:schemeClr val="tx1"/>
                </a:solidFill>
              </a:rPr>
              <a:t> в процессе тренировки</a:t>
            </a:r>
          </a:p>
          <a:p>
            <a:pPr algn="ctr"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2895600"/>
            <a:ext cx="3814763" cy="4114800"/>
          </a:xfrm>
        </p:spPr>
        <p:txBody>
          <a:bodyPr/>
          <a:lstStyle/>
          <a:p>
            <a:pPr eaLnBrk="1" hangingPunct="1"/>
            <a:r>
              <a:rPr lang="ru-RU" smtClean="0"/>
              <a:t>       </a:t>
            </a:r>
            <a:r>
              <a:rPr lang="ru-RU" b="1" smtClean="0"/>
              <a:t>Активная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Произвольные движения в суставах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29200" y="2767013"/>
            <a:ext cx="3814763" cy="4114800"/>
          </a:xfrm>
        </p:spPr>
        <p:txBody>
          <a:bodyPr/>
          <a:lstStyle/>
          <a:p>
            <a:pPr eaLnBrk="1" hangingPunct="1"/>
            <a:r>
              <a:rPr lang="ru-RU" smtClean="0"/>
              <a:t>       </a:t>
            </a:r>
            <a:r>
              <a:rPr lang="ru-RU" b="1" smtClean="0"/>
              <a:t>Пассивная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Растяжение мышц внешней силой</a:t>
            </a: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1143000" y="457200"/>
            <a:ext cx="7848600" cy="2481263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ГИБКОСТЬ – способность совершать движения в суставах с большой амплитудой (генетически детерминирована)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Гибкость зависит от: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Времени суток (мах в 12-17 час)</a:t>
            </a:r>
          </a:p>
          <a:p>
            <a:pPr eaLnBrk="1" hangingPunct="1"/>
            <a:r>
              <a:rPr lang="ru-RU" sz="2400" smtClean="0"/>
              <a:t>Температуры (меньше на холоде)</a:t>
            </a:r>
          </a:p>
          <a:p>
            <a:pPr eaLnBrk="1" hangingPunct="1"/>
            <a:r>
              <a:rPr lang="ru-RU" sz="2400" smtClean="0"/>
              <a:t>Возраста</a:t>
            </a:r>
          </a:p>
          <a:p>
            <a:pPr eaLnBrk="1" hangingPunct="1"/>
            <a:r>
              <a:rPr lang="ru-RU" sz="2400" smtClean="0"/>
              <a:t>Пола (выше у женщин)</a:t>
            </a:r>
          </a:p>
          <a:p>
            <a:pPr eaLnBrk="1" hangingPunct="1"/>
            <a:r>
              <a:rPr lang="ru-RU" sz="2400" smtClean="0"/>
              <a:t>Вязкости мышц, эластичности связочного аппарата, состояния межпозвонковых дисков)</a:t>
            </a:r>
          </a:p>
          <a:p>
            <a:pPr eaLnBrk="1" hangingPunct="1"/>
            <a:r>
              <a:rPr lang="ru-RU" sz="2400" smtClean="0"/>
              <a:t>Разминки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sz="1800" i="1" smtClean="0"/>
              <a:t>1. Формы проявления, механизмы и резервы развития силы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endParaRPr lang="ru-RU" sz="28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838200"/>
            <a:ext cx="65532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СИЛА – способность человека физически воздействовать на другие тела,  характеризуется степенью мышечного напряжения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71800" y="3657600"/>
            <a:ext cx="5486400" cy="2590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Сила мышцы – способность преодолевать внешнее сопротивление за счет мышечных сокращений.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/>
          <a:srcRect l="1471" t="18518" r="57353" b="18520"/>
          <a:stretch>
            <a:fillRect/>
          </a:stretch>
        </p:blipFill>
        <p:spPr bwMode="auto">
          <a:xfrm>
            <a:off x="6934200" y="8382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3"/>
          <a:srcRect l="52940"/>
          <a:stretch>
            <a:fillRect/>
          </a:stretch>
        </p:blipFill>
        <p:spPr bwMode="auto">
          <a:xfrm>
            <a:off x="381000" y="2743200"/>
            <a:ext cx="243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825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                       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29200" y="4572000"/>
            <a:ext cx="381476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 </a:t>
            </a:r>
            <a:endParaRPr 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</a:t>
            </a:r>
            <a:endParaRPr lang="ru-RU" sz="1800" i="1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32100" y="219075"/>
            <a:ext cx="3759200" cy="95091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Мышечная сила: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2900" y="1452563"/>
            <a:ext cx="2438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Абсолютная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1600" y="1452563"/>
            <a:ext cx="2590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Относительная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rot="10800000">
            <a:off x="1981200" y="693738"/>
            <a:ext cx="850900" cy="731837"/>
          </a:xfrm>
          <a:prstGeom prst="bentUp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6645275" y="625476"/>
            <a:ext cx="814387" cy="868362"/>
          </a:xfrm>
          <a:prstGeom prst="ben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5400" y="2438400"/>
            <a:ext cx="3200400" cy="21653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Отношение мышечной силы к ее </a:t>
            </a:r>
            <a:r>
              <a:rPr lang="ru-RU" sz="2000" i="1" u="sng" dirty="0">
                <a:solidFill>
                  <a:schemeClr val="tx1"/>
                </a:solidFill>
              </a:rPr>
              <a:t>физиологическому</a:t>
            </a:r>
            <a:r>
              <a:rPr lang="ru-RU" sz="2000" dirty="0">
                <a:solidFill>
                  <a:schemeClr val="tx1"/>
                </a:solidFill>
              </a:rPr>
              <a:t> поперечнику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ru-RU" sz="2000" dirty="0">
                <a:solidFill>
                  <a:schemeClr val="tx1"/>
                </a:solidFill>
              </a:rPr>
              <a:t> поперечного разреза всех м.в.)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2000" y="5410200"/>
            <a:ext cx="3810000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Учитывается  в собственно-силовых упражнениях: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подъем штанги, «Стойка на кистях», «Крест», «Переднее равновесие» на кольцах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2381250"/>
            <a:ext cx="3581400" cy="17732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Отношение мышечной силы к </a:t>
            </a:r>
            <a:r>
              <a:rPr lang="ru-RU" sz="2000" i="1" u="sng" dirty="0">
                <a:solidFill>
                  <a:schemeClr val="tx1"/>
                </a:solidFill>
              </a:rPr>
              <a:t>анатомическому</a:t>
            </a:r>
            <a:r>
              <a:rPr lang="ru-RU" sz="2000" dirty="0">
                <a:solidFill>
                  <a:schemeClr val="tx1"/>
                </a:solidFill>
              </a:rPr>
              <a:t> поперечнику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(толщине мышцы в целом)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0600" y="5410200"/>
            <a:ext cx="3581400" cy="13858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>
                <a:solidFill>
                  <a:schemeClr val="tx1"/>
                </a:solidFill>
              </a:rPr>
              <a:t>Учитывается  в скоростно-силовых упражнениях: в прыжках, стартовом разгоне, в ударах, метаниях</a:t>
            </a:r>
          </a:p>
          <a:p>
            <a:pPr algn="ctr">
              <a:defRPr/>
            </a:pPr>
            <a:endParaRPr 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49574"/>
          <a:stretch>
            <a:fillRect/>
          </a:stretch>
        </p:blipFill>
        <p:spPr bwMode="auto">
          <a:xfrm>
            <a:off x="228600" y="685800"/>
            <a:ext cx="13176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 r="49574"/>
          <a:stretch>
            <a:fillRect/>
          </a:stretch>
        </p:blipFill>
        <p:spPr bwMode="auto">
          <a:xfrm>
            <a:off x="7924800" y="476250"/>
            <a:ext cx="13176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74700" y="4276725"/>
            <a:ext cx="34290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</a:rPr>
              <a:t>В практике измеряется динамометром без учета поперечника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00600" y="4135438"/>
            <a:ext cx="3783013" cy="11318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</a:rPr>
              <a:t>В практике рассчитывают силовой индекс – отношение силы на массу тела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553" y="125720"/>
            <a:ext cx="7772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Факторы, обеспечивающие  развитие </a:t>
            </a:r>
            <a:r>
              <a:rPr lang="ru-RU" sz="2800" dirty="0" err="1">
                <a:solidFill>
                  <a:schemeClr val="tx1"/>
                </a:solidFill>
              </a:rPr>
              <a:t>м.силы</a:t>
            </a:r>
            <a:r>
              <a:rPr lang="ru-RU" sz="2800" dirty="0">
                <a:solidFill>
                  <a:schemeClr val="tx1"/>
                </a:solidFill>
              </a:rPr>
              <a:t>: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4604048" y="1807076"/>
            <a:ext cx="4000400" cy="1146175"/>
          </a:xfrm>
          <a:prstGeom prst="flowChartMagneticTap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Количество и длина мышечных волокон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5220072" y="4599849"/>
            <a:ext cx="4176464" cy="1910247"/>
          </a:xfrm>
          <a:prstGeom prst="flowChartMagneticTap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Содержание сократительных белков (актина и миозина), АТФ, </a:t>
            </a:r>
            <a:r>
              <a:rPr lang="ru-RU" sz="2400" dirty="0" err="1" smtClean="0">
                <a:solidFill>
                  <a:schemeClr val="tx1"/>
                </a:solidFill>
              </a:rPr>
              <a:t>КрФ</a:t>
            </a:r>
            <a:r>
              <a:rPr lang="ru-RU" sz="2400" dirty="0" smtClean="0">
                <a:solidFill>
                  <a:schemeClr val="tx1"/>
                </a:solidFill>
              </a:rPr>
              <a:t>, гликогена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>
            <a:off x="5812047" y="3189297"/>
            <a:ext cx="3352800" cy="1258888"/>
          </a:xfrm>
          <a:prstGeom prst="flowChartMagneticTap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Композиция (состав) </a:t>
            </a:r>
            <a:r>
              <a:rPr lang="ru-RU" sz="2400" dirty="0" err="1">
                <a:solidFill>
                  <a:schemeClr val="tx1"/>
                </a:solidFill>
              </a:rPr>
              <a:t>м.в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>
            <a:off x="-252536" y="1712619"/>
            <a:ext cx="3656012" cy="1335087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Частота нервных импульсов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868" y="858416"/>
            <a:ext cx="377544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Центральные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858416"/>
            <a:ext cx="374441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П</a:t>
            </a:r>
            <a:r>
              <a:rPr lang="ru-RU" sz="3200" dirty="0" err="1" smtClean="0">
                <a:solidFill>
                  <a:srgbClr val="FF0000"/>
                </a:solidFill>
              </a:rPr>
              <a:t>Периферические</a:t>
            </a:r>
            <a:endParaRPr lang="ru-RU" sz="3200" dirty="0"/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>
            <a:off x="-28699" y="3653905"/>
            <a:ext cx="3656012" cy="1335087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Число активных ДЕ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Блок-схема: память с посл. доступом 10"/>
          <p:cNvSpPr/>
          <p:nvPr/>
        </p:nvSpPr>
        <p:spPr>
          <a:xfrm>
            <a:off x="1759104" y="4610731"/>
            <a:ext cx="3656012" cy="1122525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Синхронизация ДЕ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1996274" y="2564904"/>
            <a:ext cx="3581400" cy="1436267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Режим сокращения (одиночное или тетанус)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Блок-схема: память с посл. доступом 12"/>
          <p:cNvSpPr/>
          <p:nvPr/>
        </p:nvSpPr>
        <p:spPr>
          <a:xfrm>
            <a:off x="109238" y="5554972"/>
            <a:ext cx="3656012" cy="1122525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Торможение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м-антагонистов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4" grpId="0" animBg="1"/>
      <p:bldP spid="5" grpId="0" animBg="1"/>
      <p:bldP spid="12" grpId="0" animBg="1"/>
      <p:bldP spid="11" grpId="0" animBg="1"/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880">
            <a:off x="1169099" y="2291448"/>
            <a:ext cx="7298461" cy="39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2195736" y="620687"/>
            <a:ext cx="3656012" cy="1335087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Частота нервных импульсов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95"/>
          <p:cNvPicPr>
            <a:picLocks noChangeAspect="1" noChangeArrowheads="1"/>
          </p:cNvPicPr>
          <p:nvPr/>
        </p:nvPicPr>
        <p:blipFill>
          <a:blip r:embed="rId2"/>
          <a:srcRect l="60808" t="-6064" b="25804"/>
          <a:stretch>
            <a:fillRect/>
          </a:stretch>
        </p:blipFill>
        <p:spPr bwMode="auto">
          <a:xfrm>
            <a:off x="6948488" y="0"/>
            <a:ext cx="19462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96"/>
          <p:cNvPicPr>
            <a:picLocks noChangeAspect="1" noChangeArrowheads="1"/>
          </p:cNvPicPr>
          <p:nvPr/>
        </p:nvPicPr>
        <p:blipFill>
          <a:blip r:embed="rId3"/>
          <a:srcRect l="10872" t="64401" r="68578"/>
          <a:stretch>
            <a:fillRect/>
          </a:stretch>
        </p:blipFill>
        <p:spPr bwMode="auto">
          <a:xfrm>
            <a:off x="5651500" y="2133600"/>
            <a:ext cx="1296988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9600" y="2209800"/>
            <a:ext cx="4343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ри </a:t>
            </a:r>
            <a:r>
              <a:rPr lang="ru-RU" sz="2400" dirty="0">
                <a:solidFill>
                  <a:schemeClr val="tx1"/>
                </a:solidFill>
              </a:rPr>
              <a:t>увеличении </a:t>
            </a:r>
            <a:r>
              <a:rPr lang="ru-RU" sz="2400" dirty="0" smtClean="0">
                <a:solidFill>
                  <a:schemeClr val="tx1"/>
                </a:solidFill>
              </a:rPr>
              <a:t>частоты импульсов </a:t>
            </a:r>
            <a:r>
              <a:rPr lang="ru-RU" sz="2400" dirty="0">
                <a:solidFill>
                  <a:schemeClr val="tx1"/>
                </a:solidFill>
              </a:rPr>
              <a:t>происходит переход от одиночных сокращений в тетанические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4196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 l="39285" t="-4352"/>
          <a:stretch>
            <a:fillRect/>
          </a:stretch>
        </p:blipFill>
        <p:spPr bwMode="auto">
          <a:xfrm>
            <a:off x="4419600" y="42672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память с посл. доступом 7"/>
          <p:cNvSpPr/>
          <p:nvPr/>
        </p:nvSpPr>
        <p:spPr>
          <a:xfrm>
            <a:off x="838200" y="304800"/>
            <a:ext cx="3581400" cy="1612032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Режим сокращения (одиночное или тетанус)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1" name="Picture 195"/>
          <p:cNvPicPr>
            <a:picLocks noChangeAspect="1" noChangeArrowheads="1"/>
          </p:cNvPicPr>
          <p:nvPr/>
        </p:nvPicPr>
        <p:blipFill>
          <a:blip r:embed="rId2"/>
          <a:srcRect l="60808" t="-6064" b="25804"/>
          <a:stretch>
            <a:fillRect/>
          </a:stretch>
        </p:blipFill>
        <p:spPr bwMode="auto">
          <a:xfrm>
            <a:off x="6948488" y="0"/>
            <a:ext cx="19462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12" name="Picture 196"/>
          <p:cNvPicPr>
            <a:picLocks noChangeAspect="1" noChangeArrowheads="1"/>
          </p:cNvPicPr>
          <p:nvPr/>
        </p:nvPicPr>
        <p:blipFill>
          <a:blip r:embed="rId3"/>
          <a:srcRect l="10872" t="64401" r="68578"/>
          <a:stretch>
            <a:fillRect/>
          </a:stretch>
        </p:blipFill>
        <p:spPr bwMode="auto">
          <a:xfrm>
            <a:off x="5651500" y="2133600"/>
            <a:ext cx="1296988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роцесс 11"/>
          <p:cNvSpPr/>
          <p:nvPr/>
        </p:nvSpPr>
        <p:spPr>
          <a:xfrm>
            <a:off x="1295400" y="1981200"/>
            <a:ext cx="3581400" cy="16002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Чем больше активных ДЕ в мышце, тем большее напряжение она развивает 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962400"/>
            <a:ext cx="40322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62600" y="381000"/>
            <a:ext cx="1600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ДЕ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4495800"/>
            <a:ext cx="1066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2 ДЕ</a:t>
            </a:r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>
            <a:off x="755576" y="381000"/>
            <a:ext cx="3656012" cy="1335087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Число активных ДЕ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1083</Words>
  <Application>Microsoft Office PowerPoint</Application>
  <PresentationFormat>Экран (4:3)</PresentationFormat>
  <Paragraphs>203</Paragraphs>
  <Slides>32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Тема Office</vt:lpstr>
      <vt:lpstr>ФИЗИОЛОГИЧЕСКИЕ МЕХАНИЗМЫ И ЗАКОНОМЕРНОСТИ РАЗВИТИЯ ФИЗИЧЕСКИХ КАЧЕСТВ И ДВИГАТЕЛЬНЫХ НАВЫКОВ</vt:lpstr>
      <vt:lpstr>Условные обозначения</vt:lpstr>
      <vt:lpstr>Презентация PowerPoint</vt:lpstr>
      <vt:lpstr>1. Формы проявления, механизмы и резервы развития силы</vt:lpstr>
      <vt:lpstr>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Тренируя силу мышц, мы тренируем систему управления мышцами, т.е. ЦНС                          </vt:lpstr>
      <vt:lpstr>Функциональные резервы силы:</vt:lpstr>
      <vt:lpstr>Презентация PowerPoint</vt:lpstr>
      <vt:lpstr>2. Формы проявления, механизмы и резервы развития быстроты</vt:lpstr>
      <vt:lpstr>Презентация PowerPoint</vt:lpstr>
      <vt:lpstr>2. Формы проявления, механизмы и резервы развития быстроты</vt:lpstr>
      <vt:lpstr>2. Формы проявления, механизмы и резервы развития быстроты</vt:lpstr>
      <vt:lpstr>2. Формы проявления, механизмы и резервы развития быстроты</vt:lpstr>
      <vt:lpstr>                Вывод:</vt:lpstr>
      <vt:lpstr>Физиологическое обоснование тренировки быстроты</vt:lpstr>
      <vt:lpstr>Презентация PowerPoint</vt:lpstr>
      <vt:lpstr>3. Формы проявления, механизмы и резервы развития выносливости</vt:lpstr>
      <vt:lpstr>                   </vt:lpstr>
      <vt:lpstr>                   </vt:lpstr>
      <vt:lpstr>Презентация PowerPoint</vt:lpstr>
      <vt:lpstr>Презентация PowerPoint</vt:lpstr>
      <vt:lpstr>4. Понятие о ловкости и гибкости. </vt:lpstr>
      <vt:lpstr>Презентация PowerPoint</vt:lpstr>
      <vt:lpstr>Гибкость зависит от: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ФИЗИОЛОГИЧЕСКИЕ МЕХАНИЗМЫ И ЗАКОНОМЕРНОСТИ РАЗВИТИЯ ФИЗИЧЕСКИХ КАЧЕСТВ</dc:title>
  <dc:creator>Синяк</dc:creator>
  <cp:lastModifiedBy>Оксана</cp:lastModifiedBy>
  <cp:revision>20</cp:revision>
  <dcterms:created xsi:type="dcterms:W3CDTF">2015-02-28T06:38:39Z</dcterms:created>
  <dcterms:modified xsi:type="dcterms:W3CDTF">2020-04-10T12:22:42Z</dcterms:modified>
</cp:coreProperties>
</file>