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8"/>
  </p:notesMasterIdLst>
  <p:sldIdLst>
    <p:sldId id="257" r:id="rId2"/>
    <p:sldId id="264" r:id="rId3"/>
    <p:sldId id="319" r:id="rId4"/>
    <p:sldId id="318" r:id="rId5"/>
    <p:sldId id="321" r:id="rId6"/>
    <p:sldId id="322" r:id="rId7"/>
    <p:sldId id="323" r:id="rId8"/>
    <p:sldId id="324" r:id="rId9"/>
    <p:sldId id="325" r:id="rId10"/>
    <p:sldId id="326" r:id="rId11"/>
    <p:sldId id="265" r:id="rId12"/>
    <p:sldId id="266" r:id="rId13"/>
    <p:sldId id="267" r:id="rId14"/>
    <p:sldId id="316" r:id="rId15"/>
    <p:sldId id="268" r:id="rId16"/>
    <p:sldId id="269" r:id="rId17"/>
    <p:sldId id="270" r:id="rId18"/>
    <p:sldId id="271" r:id="rId19"/>
    <p:sldId id="272" r:id="rId20"/>
    <p:sldId id="273" r:id="rId21"/>
    <p:sldId id="282" r:id="rId22"/>
    <p:sldId id="275" r:id="rId23"/>
    <p:sldId id="310" r:id="rId24"/>
    <p:sldId id="276" r:id="rId25"/>
    <p:sldId id="311" r:id="rId26"/>
    <p:sldId id="312" r:id="rId27"/>
    <p:sldId id="313" r:id="rId28"/>
    <p:sldId id="314" r:id="rId29"/>
    <p:sldId id="283" r:id="rId30"/>
    <p:sldId id="285" r:id="rId31"/>
    <p:sldId id="315" r:id="rId32"/>
    <p:sldId id="305" r:id="rId33"/>
    <p:sldId id="308" r:id="rId34"/>
    <p:sldId id="309" r:id="rId35"/>
    <p:sldId id="307" r:id="rId36"/>
    <p:sldId id="317" r:id="rId37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6774" autoAdjust="0"/>
  </p:normalViewPr>
  <p:slideViewPr>
    <p:cSldViewPr>
      <p:cViewPr varScale="1">
        <p:scale>
          <a:sx n="69" d="100"/>
          <a:sy n="69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EE37A-9EF3-4F24-9BB6-1A926C09E9F6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ED991-7131-4E66-A76B-3444995DB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ED991-7131-4E66-A76B-3444995DB52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4B67-DB20-481D-BD21-37C851F18D0E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0F8D-B2BB-475B-B247-898539681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4B67-DB20-481D-BD21-37C851F18D0E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0F8D-B2BB-475B-B247-898539681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4B67-DB20-481D-BD21-37C851F18D0E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0F8D-B2BB-475B-B247-898539681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4B67-DB20-481D-BD21-37C851F18D0E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0F8D-B2BB-475B-B247-898539681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4B67-DB20-481D-BD21-37C851F18D0E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0F8D-B2BB-475B-B247-898539681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4B67-DB20-481D-BD21-37C851F18D0E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0F8D-B2BB-475B-B247-898539681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4B67-DB20-481D-BD21-37C851F18D0E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0F8D-B2BB-475B-B247-898539681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4B67-DB20-481D-BD21-37C851F18D0E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0F8D-B2BB-475B-B247-898539681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4B67-DB20-481D-BD21-37C851F18D0E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0F8D-B2BB-475B-B247-898539681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4B67-DB20-481D-BD21-37C851F18D0E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0F8D-B2BB-475B-B247-898539681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4B67-DB20-481D-BD21-37C851F18D0E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0F8D-B2BB-475B-B247-898539681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rgbClr val="CCFFCC">
                <a:alpha val="93000"/>
              </a:srgbClr>
            </a:gs>
            <a:gs pos="0">
              <a:schemeClr val="bg1"/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24B67-DB20-481D-BD21-37C851F18D0E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80F8D-B2BB-475B-B247-898539681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458200" cy="1470025"/>
          </a:xfrm>
        </p:spPr>
        <p:txBody>
          <a:bodyPr>
            <a:noAutofit/>
          </a:bodyPr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Характеристики популяции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6e129c27b71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39037">
            <a:off x="5212248" y="3943293"/>
            <a:ext cx="3486702" cy="2615027"/>
          </a:xfrm>
          <a:prstGeom prst="rect">
            <a:avLst/>
          </a:prstGeom>
        </p:spPr>
      </p:pic>
      <p:pic>
        <p:nvPicPr>
          <p:cNvPr id="5" name="Рисунок 4" descr="6837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643314"/>
            <a:ext cx="5072098" cy="293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ПРИМЕРЫ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Известны географические расы лиственницы даурской (Larix dahurica): западная (к западу от Лены (L. dahurica ssp. dahurica) и восточная (к востоку от Лены),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выделяемая в L. dahurica ssp. cajanderi), северная и южная расы лиственницы курильской.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Зоологи выделяет тундровую и степную популяции у узкочерепной полевки (Microtis gregalis).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У вида "белка обыкновенная" насчитывается около 20 географических популяций, или подвидов.</a:t>
            </a:r>
          </a:p>
        </p:txBody>
      </p:sp>
    </p:spTree>
    <p:extLst>
      <p:ext uri="{BB962C8B-B14F-4D97-AF65-F5344CB8AC3E}">
        <p14:creationId xmlns:p14="http://schemas.microsoft.com/office/powerpoint/2010/main" val="13885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Характеристики популяции</a:t>
            </a:r>
            <a:endParaRPr lang="ru-RU" sz="4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32511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Статические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Динамические 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Генетические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Экологические</a:t>
            </a: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6688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Статические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хар-ки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472518" cy="478861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Ареал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Численность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Плотность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Половой и возрастной состав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85725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Ареал может быть: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929718" cy="5143512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Сплошной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Прерывистый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Узкий –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эндемики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реликты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Широкий -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космополиты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565bbb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085196" cy="6039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Песец и его ареал (прерывистый)</a:t>
            </a:r>
            <a:endParaRPr lang="ru-RU" sz="3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areal_pes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29190" y="2643182"/>
            <a:ext cx="40386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arctic-fox-617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285992"/>
            <a:ext cx="4500594" cy="2857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524138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Виды, ареал которых сокращается : </a:t>
            </a:r>
            <a:r>
              <a:rPr lang="ru-RU" sz="3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соболь;</a:t>
            </a:r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или  увеличивается:  </a:t>
            </a:r>
            <a:r>
              <a:rPr lang="ru-RU" sz="3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заяц-русак</a:t>
            </a:r>
            <a:endParaRPr lang="ru-RU" sz="3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8635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2000240"/>
            <a:ext cx="4550394" cy="3143272"/>
          </a:xfrm>
        </p:spPr>
      </p:pic>
      <p:pic>
        <p:nvPicPr>
          <p:cNvPr id="10" name="Содержимое 9" descr="172844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64922" y="3143249"/>
            <a:ext cx="4164408" cy="3143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Ареал соболя, сокращаясь, из сплошного стал прерывистым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areal_soboly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7048" y="1571612"/>
            <a:ext cx="7115786" cy="50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018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Ареал зайца- русака расширяется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areal_zayc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66" y="1254993"/>
            <a:ext cx="6072229" cy="527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9144000" cy="173312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Виды–космополиты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(расселены повсеместно)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серая крыса и рыжий таракан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amerikanskyj_tarak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17" y="1357298"/>
            <a:ext cx="3810027" cy="2857520"/>
          </a:xfrm>
        </p:spPr>
      </p:pic>
      <p:pic>
        <p:nvPicPr>
          <p:cNvPr id="8" name="Рисунок 7" descr="article565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286124"/>
            <a:ext cx="4633598" cy="3367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648072"/>
          </a:xfrm>
        </p:spPr>
        <p:txBody>
          <a:bodyPr>
            <a:noAutofit/>
          </a:bodyPr>
          <a:lstStyle/>
          <a:p>
            <a:r>
              <a:rPr lang="ru-RU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Популяция</a:t>
            </a:r>
            <a:endParaRPr lang="ru-RU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230364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совокупность особей данного вида, занимающий неразрывный ареал внутри вида, свободно скрещивающихся между собой и частично или полностью изолированных от других популяций.</a:t>
            </a:r>
          </a:p>
          <a:p>
            <a:pPr>
              <a:buFontTx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Реликт – кистепёрая рыба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латимерия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607145581_663b4b7fbb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028" y="1500174"/>
            <a:ext cx="8850792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429720" cy="12383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Виды–эндемики. Дрофа – птица     Саратовских степей.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zhivotnyj-mir-ukrainy-animalreader.ru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428736"/>
            <a:ext cx="6429420" cy="52669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8012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Численность</a:t>
            </a:r>
            <a:b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688" y="857232"/>
            <a:ext cx="8858312" cy="6000768"/>
          </a:xfrm>
        </p:spPr>
        <p:txBody>
          <a:bodyPr>
            <a:noAutofit/>
          </a:bodyPr>
          <a:lstStyle/>
          <a:p>
            <a:r>
              <a:rPr lang="ru-RU" sz="3400" u="sng" dirty="0" smtClean="0">
                <a:latin typeface="Times New Roman" pitchFamily="18" charset="0"/>
                <a:cs typeface="Times New Roman" pitchFamily="18" charset="0"/>
              </a:rPr>
              <a:t>Эффективная численность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– число особей реально, участвующих в размножении.</a:t>
            </a:r>
          </a:p>
          <a:p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u="sng" dirty="0" smtClean="0">
                <a:latin typeface="Times New Roman" pitchFamily="18" charset="0"/>
                <a:cs typeface="Times New Roman" pitchFamily="18" charset="0"/>
              </a:rPr>
              <a:t>Плотность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– число особей на единице территории или акватории</a:t>
            </a:r>
          </a:p>
          <a:p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u="sng" dirty="0" smtClean="0">
                <a:latin typeface="Times New Roman" pitchFamily="18" charset="0"/>
                <a:cs typeface="Times New Roman" pitchFamily="18" charset="0"/>
              </a:rPr>
              <a:t>Половой состав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может изменяться очень сильно, например, в популяции комаров зимуют только самки, все самцы погибают, но летом их численность резко возрастает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8572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Возрастная структура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9001156" cy="55721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Возрастная структура популяции характеризуется соотношением численности или биомассы особей различного возраста. Такое соотношение называют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возрастным распределением популяции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т.е. распределением численности по возрастным группам. Возрастной состав зависит от интенсивности смертности организмов и от величины рождаемости.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Анализ возрастной структуры позволяет прогнозировать численность популяций на ряд ближайших поколений и лет.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229600" cy="10668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Динамические </a:t>
            </a: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хар-ки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Рождаемость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Смертность 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Естественный прирост</a:t>
            </a:r>
          </a:p>
          <a:p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8786874" cy="421484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Рождаемость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число новых особей (яиц, семян), родившихся (вылупившихся, отложенных) в популяции за определенный промежуток времени. Рождаемость характеризует способность популяции к увеличению численности за счет размножения особей.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4007989"/>
            <a:ext cx="8429684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Рождаемость</a:t>
            </a:r>
          </a:p>
          <a:p>
            <a:pPr marL="342900" indent="-342900">
              <a:spcBef>
                <a:spcPct val="20000"/>
              </a:spcBef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Экологическая             Физиологическая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071670" y="4643446"/>
            <a:ext cx="1285884" cy="7858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929190" y="4643446"/>
            <a:ext cx="1714512" cy="7143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92869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рождаемости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929718" cy="528867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100" u="sng" dirty="0" smtClean="0">
                <a:latin typeface="Times New Roman" pitchFamily="18" charset="0"/>
                <a:cs typeface="Times New Roman" pitchFamily="18" charset="0"/>
              </a:rPr>
              <a:t>Физиологическая рождаемость 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(максимальная)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– это теоретический максимум скорости образования новых особей в идеальных условиях, когда отсутствуют внешние факторы, сдерживающие процессы размножения. </a:t>
            </a:r>
          </a:p>
          <a:p>
            <a:pPr>
              <a:lnSpc>
                <a:spcPct val="90000"/>
              </a:lnSpc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3100" u="sng" dirty="0" smtClean="0">
                <a:latin typeface="Times New Roman" pitchFamily="18" charset="0"/>
                <a:cs typeface="Times New Roman" pitchFamily="18" charset="0"/>
              </a:rPr>
              <a:t>Экологическая рождаемость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дает представление о скорости возрастания численности популяции при фактически сложившихся условиях жизни рассматриваемой группы особей. Экологическая рождаемость не постоянна и изменяется в зависимости от физических условий среды и состава популяции.</a:t>
            </a:r>
          </a:p>
          <a:p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Смертность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472518" cy="5217238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Смертностью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называется скорость отмирания организмов. Она может характеризовать отдельные популяционные подгруппы или же популяцию в целом. Смертностью определяется и средняя продолжительность жизни входящих в популяцию организмов.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Естественный прирост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6514"/>
            <a:ext cx="8229600" cy="49314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разница между количеством родившихся и количеством умерших за определенный период времени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66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Генетические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хар-ки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4325112"/>
          </a:xfrm>
        </p:spPr>
        <p:txBody>
          <a:bodyPr/>
          <a:lstStyle/>
          <a:p>
            <a:pPr marL="609600" indent="-609600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Генофонд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совокупное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колличество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генетического материала. Его можно описать как</a:t>
            </a:r>
          </a:p>
          <a:p>
            <a:pPr marL="609600" indent="-609600">
              <a:buNone/>
            </a:pP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ассортимент аллелей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т.е., какие варианты генов есть в популяции</a:t>
            </a:r>
          </a:p>
          <a:p>
            <a:pPr marL="609600" indent="-609600">
              <a:buNone/>
            </a:pP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частоту встречаемости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аллелей, т.е., как часто встречаются аллели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Популяции могут занимать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mtClean="0"/>
              <a:t>разные по размеру площади и условиям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mtClean="0"/>
              <a:t>обитания в пределах местообитания одной популяции тоже могут быть не одинаковы.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mtClean="0"/>
              <a:t>По этому признаку выделяют три типа популяций: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 элементарную,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экологическую,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 географическую. </a:t>
            </a:r>
          </a:p>
        </p:txBody>
      </p:sp>
    </p:spTree>
    <p:extLst>
      <p:ext uri="{BB962C8B-B14F-4D97-AF65-F5344CB8AC3E}">
        <p14:creationId xmlns:p14="http://schemas.microsoft.com/office/powerpoint/2010/main" val="14559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066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4.Экологические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хар-ки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3937624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Экологическая ниша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– совокупность всех экологических факторов, описывающих место популяции в экосистеме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500174"/>
            <a:ext cx="7072362" cy="106680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Закрепление</a:t>
            </a:r>
            <a:endParaRPr lang="ru-RU" sz="7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f821398f330faa5638badbb4739a39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3071810"/>
            <a:ext cx="20574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0722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1. Исходная единица систематики организмов:                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 вид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Б. род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популяция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царство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2.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определении принадлежности организма к тому или иному виду необходимо учитывать: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комплекс критериев вида Б) число входящих в него популяции В) историю развития вида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 к какому роду принадлежит вид.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3. Совокупность особей, сходных по строению, имеющих общее происхождение, свободно скрещивающихся между собой и дающих плодовитое потомство, называются…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 Популяцией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Б. Видом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Классом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Верного ответа нет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4.Различают…структуру популяции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 Половую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Б. Возрастную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Генетическую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Все ответы верны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2865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5. К статическим характеристикам популяции НЕ относится: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 Ареал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Б. Плотность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Половой состав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Генофонд 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6. Число особей на единицу площади – это…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А. Обилие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Б. Ареал 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В. Плотность 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Г. Рождаемость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715468" cy="61436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Популяцию считают элементарной единицей эволюции, так как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 она обладает целостным генофондом и способна изменяться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Б.особи в популяции не скрещиваются между собой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В.особи в популяции не связаны родством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Г.она не способна изменяться во времени.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8. 1)Выделяют физиологическую рождаемость; 2)Выделяют экологическую рождаемость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 Верно 1 утверждение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Б. Верно 2 утверждение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Верны оба утверждения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Неверны оба утверждения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857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Какой тип ареала представлен на рисунке?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0_0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714356"/>
            <a:ext cx="8580912" cy="6143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Представление </a:t>
            </a:r>
            <a:r>
              <a:rPr lang="ru-RU" sz="2400" b="1" dirty="0"/>
              <a:t>о популяции. Типы популяций </a:t>
            </a:r>
            <a:br>
              <a:rPr lang="ru-RU" sz="2400" b="1" dirty="0"/>
            </a:br>
            <a:endParaRPr lang="ru-RU" sz="24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91680" y="2060848"/>
            <a:ext cx="6192688" cy="3531086"/>
            <a:chOff x="1701" y="11796"/>
            <a:chExt cx="4760" cy="3703"/>
          </a:xfrm>
        </p:grpSpPr>
        <p:pic>
          <p:nvPicPr>
            <p:cNvPr id="1027" name="Picture 3" descr="популяци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11796"/>
              <a:ext cx="4620" cy="2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701" y="14356"/>
              <a:ext cx="4760" cy="11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10800" rIns="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Рис. 1. Пространственная иерархия популяций (по Н.П. Наумову, 1963)</a:t>
              </a:r>
            </a:p>
            <a:p>
              <a:pPr marL="0" marR="0" lvl="0" indent="0" algn="l" defTabSz="914400" rtl="0" eaLnBrk="1" fontAlgn="base" latinLnBrk="0" hangingPunct="1">
                <a:lnSpc>
                  <a:spcPct val="88000"/>
                </a:lnSpc>
                <a:spcBef>
                  <a:spcPts val="3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 – ареал вида, популяции: 2 – элементарная,  3 – экологическая, 4 - географическая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01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Элементарная (локальная) популяция –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это совокупность особей одного вида, занимающих небольшой участок однородной площади.</a:t>
            </a:r>
          </a:p>
          <a:p>
            <a:pPr eaLnBrk="1" hangingPunct="1">
              <a:defRPr/>
            </a:pPr>
            <a:r>
              <a:rPr lang="ru-RU" sz="3600" smtClean="0"/>
              <a:t> Между ними постоянно идет обмен генетической информацией. </a:t>
            </a:r>
          </a:p>
        </p:txBody>
      </p:sp>
    </p:spTree>
    <p:extLst>
      <p:ext uri="{BB962C8B-B14F-4D97-AF65-F5344CB8AC3E}">
        <p14:creationId xmlns:p14="http://schemas.microsoft.com/office/powerpoint/2010/main" val="24179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ПРИМЕРЫ.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Рыбы одного вида во всех стаях общего водоема; </a:t>
            </a:r>
          </a:p>
          <a:p>
            <a:pPr eaLnBrk="1" hangingPunct="1">
              <a:defRPr/>
            </a:pPr>
            <a:r>
              <a:rPr lang="ru-RU" smtClean="0"/>
              <a:t>древостои в осоковых (сухих) и разнотравных (влажных) дубняках (Приморский край, Амурская область); </a:t>
            </a:r>
          </a:p>
          <a:p>
            <a:pPr eaLnBrk="1" hangingPunct="1">
              <a:defRPr/>
            </a:pPr>
            <a:r>
              <a:rPr lang="ru-RU" smtClean="0"/>
              <a:t>популяции белок в сосновых, елово-пихтовых и широколиственных лесах одного района.</a:t>
            </a:r>
          </a:p>
          <a:p>
            <a:pPr eaLnBrk="1" hangingPunct="1">
              <a:defRPr/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436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Экологическая популяция –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совокупность элементарных популяций, внутривидовые группировки, приуроченные к конкретным биоценозам.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 Обмен генетической информацией между ними происходит достаточно часто. </a:t>
            </a:r>
          </a:p>
        </p:txBody>
      </p:sp>
    </p:spTree>
    <p:extLst>
      <p:ext uri="{BB962C8B-B14F-4D97-AF65-F5344CB8AC3E}">
        <p14:creationId xmlns:p14="http://schemas.microsoft.com/office/powerpoint/2010/main" val="398070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ПРИМЕРЫ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 Одна из нескольких стай рыб одного вида в озере;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микрогруппировки ландыша  в березняке, растущие у оснований деревьев и на открытых местах;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куртины деревьев одного вида (дуба монгольского, лиственницы, и др.), разобщенные лугами, куртинами других деревьев или кустарников, или болотцами.</a:t>
            </a:r>
          </a:p>
        </p:txBody>
      </p:sp>
    </p:spTree>
    <p:extLst>
      <p:ext uri="{BB962C8B-B14F-4D97-AF65-F5344CB8AC3E}">
        <p14:creationId xmlns:p14="http://schemas.microsoft.com/office/powerpoint/2010/main" val="218091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>Географическая популяция</a:t>
            </a:r>
            <a:r>
              <a:rPr lang="ru-RU" sz="4000" smtClean="0"/>
              <a:t> –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совокупность экологических популяций, заселивших географически сходные районы.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 Географические популяции существуют автономно, ареалы их относительно изолированы, обмен генами происходит редко – у животных и птиц – во время миграций, у растений – при разносе пыльцы, семян и плодов.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На этом уровне происходит формирование географических рас,  выделяются подвиды. </a:t>
            </a:r>
          </a:p>
        </p:txBody>
      </p:sp>
    </p:spTree>
    <p:extLst>
      <p:ext uri="{BB962C8B-B14F-4D97-AF65-F5344CB8AC3E}">
        <p14:creationId xmlns:p14="http://schemas.microsoft.com/office/powerpoint/2010/main" val="60696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1069</Words>
  <Application>Microsoft Office PowerPoint</Application>
  <PresentationFormat>Экран (4:3)</PresentationFormat>
  <Paragraphs>121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Wingdings</vt:lpstr>
      <vt:lpstr>Тема Office</vt:lpstr>
      <vt:lpstr>Характеристики популяции</vt:lpstr>
      <vt:lpstr>Популяция</vt:lpstr>
      <vt:lpstr>Популяции могут занимать</vt:lpstr>
      <vt:lpstr>Представление о популяции. Типы популяций  </vt:lpstr>
      <vt:lpstr>Элементарная (локальная) популяция –</vt:lpstr>
      <vt:lpstr>ПРИМЕРЫ.</vt:lpstr>
      <vt:lpstr>Экологическая популяция –</vt:lpstr>
      <vt:lpstr>ПРИМЕРЫ</vt:lpstr>
      <vt:lpstr>Географическая популяция –</vt:lpstr>
      <vt:lpstr>ПРИМЕРЫ</vt:lpstr>
      <vt:lpstr>Характеристики популяции</vt:lpstr>
      <vt:lpstr>1. Статические хар-ки:</vt:lpstr>
      <vt:lpstr>Ареал может быть:</vt:lpstr>
      <vt:lpstr>Презентация PowerPoint</vt:lpstr>
      <vt:lpstr>Песец и его ареал (прерывистый)</vt:lpstr>
      <vt:lpstr>Виды, ареал которых сокращается : соболь; или  увеличивается:  заяц-русак</vt:lpstr>
      <vt:lpstr>Ареал соболя, сокращаясь, из сплошного стал прерывистым </vt:lpstr>
      <vt:lpstr>Ареал зайца- русака расширяется </vt:lpstr>
      <vt:lpstr>Виды–космополиты (расселены повсеместно): серая крыса и рыжий таракан</vt:lpstr>
      <vt:lpstr>Реликт – кистепёрая рыба латимерия</vt:lpstr>
      <vt:lpstr>Виды–эндемики. Дрофа – птица     Саратовских степей.</vt:lpstr>
      <vt:lpstr>Численность </vt:lpstr>
      <vt:lpstr>Возрастная структура</vt:lpstr>
      <vt:lpstr>2. Динамические хар-ки</vt:lpstr>
      <vt:lpstr>Презентация PowerPoint</vt:lpstr>
      <vt:lpstr>Виды рождаемости</vt:lpstr>
      <vt:lpstr>Смертность</vt:lpstr>
      <vt:lpstr>Естественный прирост</vt:lpstr>
      <vt:lpstr>3. Генетические хар-ки</vt:lpstr>
      <vt:lpstr>4.Экологические хар-ки</vt:lpstr>
      <vt:lpstr>Закрепление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Оксана</cp:lastModifiedBy>
  <cp:revision>55</cp:revision>
  <dcterms:created xsi:type="dcterms:W3CDTF">2012-10-10T17:48:45Z</dcterms:created>
  <dcterms:modified xsi:type="dcterms:W3CDTF">2020-10-28T14:47:59Z</dcterms:modified>
</cp:coreProperties>
</file>