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365F14-21CB-4F35-A972-76C22D0CF88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738DEC-03F5-4E9B-96EC-930C10450E6E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653136"/>
            <a:ext cx="8489032" cy="1368152"/>
          </a:xfrm>
        </p:spPr>
        <p:txBody>
          <a:bodyPr/>
          <a:lstStyle/>
          <a:p>
            <a:pPr algn="r"/>
            <a:r>
              <a:rPr lang="en-US" dirty="0"/>
              <a:t>https://www.youtube.com/watch?v=hca0RRqWWyQ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568952" cy="194421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«</a:t>
            </a:r>
            <a:r>
              <a:rPr lang="ru-RU" sz="3600" dirty="0" smtClean="0"/>
              <a:t>Оси и плоскости человеческого </a:t>
            </a:r>
            <a:r>
              <a:rPr lang="ru-RU" sz="3600" dirty="0" smtClean="0"/>
              <a:t>тела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/>
          <a:lstStyle/>
          <a:p>
            <a:r>
              <a:rPr lang="ru-RU" dirty="0" smtClean="0"/>
              <a:t>Оси и плоскости человеческого тела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Для определения расположения и положения органов используют три взаимоперпендикулярных анатомические плоскости, которые мысленно можно провести через любую точку органа или участок тела человека: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сагиттальная</a:t>
            </a:r>
            <a:r>
              <a:rPr lang="ru-RU" dirty="0" smtClean="0"/>
              <a:t>(от греческого sagitta - стрела; в данном случае стрела, пронизывающий тело) - мнимая вертикальная плоскость, которая пронизывает тело спереди назад;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фронтальная</a:t>
            </a:r>
            <a:r>
              <a:rPr lang="ru-RU" dirty="0" smtClean="0"/>
              <a:t>, которая является параллельной ко лбу и расположена перпендикулярно саггитальной плоскости;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горизонтальна</a:t>
            </a:r>
            <a:r>
              <a:rPr lang="ru-RU" dirty="0" smtClean="0"/>
              <a:t>, расположенной перпендикулярно к первым двум. В теле человека условно можно провести множество таких плоскостей.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Оси и плоскости тела</a:t>
            </a:r>
            <a:endParaRPr lang="ru-RU" dirty="0"/>
          </a:p>
        </p:txBody>
      </p:sp>
      <p:pic>
        <p:nvPicPr>
          <p:cNvPr id="4" name="Содержимое 3" descr="image00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484784"/>
            <a:ext cx="5284929" cy="49553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Саггитальная плоскость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Саггитальная плоскость, делящая тело пополам, на правую и левую половины, называют </a:t>
            </a:r>
            <a:r>
              <a:rPr lang="ru-RU" u="sng" dirty="0" smtClean="0"/>
              <a:t>срединной </a:t>
            </a:r>
            <a:r>
              <a:rPr lang="ru-RU" dirty="0" smtClean="0"/>
              <a:t>плоскостью</a:t>
            </a:r>
            <a:r>
              <a:rPr lang="ru-RU" dirty="0"/>
              <a:t>.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Тело </a:t>
            </a:r>
            <a:r>
              <a:rPr lang="ru-RU" dirty="0"/>
              <a:t>человека обладает симметрией. Это особенно четко выявляется при мысленном проведении через тело срединной сагиттальной плоскости.</a:t>
            </a:r>
            <a:br>
              <a:rPr lang="ru-RU" dirty="0"/>
            </a:br>
            <a:r>
              <a:rPr lang="ru-RU" dirty="0"/>
              <a:t>В расположении внутренних органов также наблюдается симметрия. Существуют правое и левое легкое, правая и левая почка. Однако в отношении ряда внутренних органов этот принцип нарушен.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Используют </a:t>
            </a:r>
            <a:r>
              <a:rPr lang="ru-RU" dirty="0" smtClean="0"/>
              <a:t>также термин боковой (латеральный - lateralis) для обозначения органов и частей тела, которые расположены дальше от срединной плоскости, и медиальный - medialis - ближе к срединной плоскости.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Для обозначения структур конечностей применяют термины:</a:t>
            </a:r>
          </a:p>
          <a:p>
            <a:r>
              <a:rPr lang="ru-RU" dirty="0" smtClean="0"/>
              <a:t>1. проксимальный - proximalis, структура, которая расположена ближе к туловищу</a:t>
            </a:r>
          </a:p>
          <a:p>
            <a:r>
              <a:rPr lang="ru-RU" dirty="0" smtClean="0"/>
              <a:t>2. дистальный - distаlis, структура, которая расположена дальше от туловища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Фронтальная плоскость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Фронтальная</a:t>
            </a:r>
            <a:r>
              <a:rPr lang="ru-RU" dirty="0" smtClean="0"/>
              <a:t> плоскость идет в направлении поперечной и перпендикулярна к сагиттальной оси. Любая из фронтальных плоскостей делит тело на заднюю и переднюю части. Фронтальная плоскость перпендикулярна опоре и параллельна передней поверхности тела, поверхности лба, с чем и связано ее название (латинское «</a:t>
            </a:r>
            <a:r>
              <a:rPr lang="ru-RU" dirty="0" err="1" smtClean="0"/>
              <a:t>фронс</a:t>
            </a:r>
            <a:r>
              <a:rPr lang="ru-RU" dirty="0" smtClean="0"/>
              <a:t>» — лоб).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Горизонтальная плоскость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Для обозначения расположения органов относительно горизонтальной плоскости применяют термины: </a:t>
            </a:r>
          </a:p>
          <a:p>
            <a:r>
              <a:rPr lang="ru-RU" dirty="0"/>
              <a:t>верхний (краниальный, от латинского </a:t>
            </a:r>
            <a:r>
              <a:rPr lang="ru-RU" dirty="0" err="1"/>
              <a:t>cranium</a:t>
            </a:r>
            <a:r>
              <a:rPr lang="ru-RU" dirty="0"/>
              <a:t> – череп)</a:t>
            </a:r>
          </a:p>
          <a:p>
            <a:r>
              <a:rPr lang="ru-RU" dirty="0"/>
              <a:t>нижний (каудальный, от латинского </a:t>
            </a:r>
            <a:r>
              <a:rPr lang="ru-RU" dirty="0" err="1"/>
              <a:t>cauda</a:t>
            </a:r>
            <a:r>
              <a:rPr lang="ru-RU" dirty="0"/>
              <a:t> - хвост). </a:t>
            </a:r>
            <a:endParaRPr lang="en-US" dirty="0" smtClean="0"/>
          </a:p>
          <a:p>
            <a:r>
              <a:rPr lang="ru-RU" dirty="0" smtClean="0">
                <a:solidFill>
                  <a:srgbClr val="7030A0"/>
                </a:solidFill>
              </a:rPr>
              <a:t>Горизонтальная</a:t>
            </a:r>
            <a:r>
              <a:rPr lang="ru-RU" dirty="0" smtClean="0"/>
              <a:t>, или поперечная, плоскость проходит в направлении поперечной оси параллельно плоскости опоры и перпендикулярна к вертикальной. Любая из поперечных плоскостей разделит тело на верхнюю и нижнюю половины.</a:t>
            </a:r>
            <a:br>
              <a:rPr lang="ru-RU" dirty="0" smtClean="0"/>
            </a:br>
            <a:r>
              <a:rPr lang="ru-RU" dirty="0" smtClean="0"/>
              <a:t>Соответственно осям и плоскостям определяется положение частей тела, расположение внутренних органов.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36152" cy="126876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Для определения границ используют ряд воображаемых вертикальных линий, в том числе переднюю и заднюю срединные  линии</a:t>
            </a:r>
            <a:endParaRPr lang="ru-RU" sz="2800" dirty="0"/>
          </a:p>
        </p:txBody>
      </p:sp>
      <p:pic>
        <p:nvPicPr>
          <p:cNvPr id="4" name="Содержимое 3" descr="image00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628800"/>
            <a:ext cx="7173642" cy="4536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84632" cy="648072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Положение частей тела по отношению к основным осям и плоскостям обозначается специальными терминами.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Основные из них таковы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i="1" dirty="0" smtClean="0">
                <a:solidFill>
                  <a:srgbClr val="7030A0"/>
                </a:solidFill>
              </a:rPr>
              <a:t>медиальный</a:t>
            </a:r>
            <a:r>
              <a:rPr lang="ru-RU" dirty="0" smtClean="0"/>
              <a:t> — расположенный ближе к срединной оси,внутренней;</a:t>
            </a:r>
            <a:br>
              <a:rPr lang="ru-RU" dirty="0" smtClean="0"/>
            </a:br>
            <a:r>
              <a:rPr lang="ru-RU" i="1" dirty="0" smtClean="0">
                <a:solidFill>
                  <a:srgbClr val="7030A0"/>
                </a:solidFill>
              </a:rPr>
              <a:t>латеральный</a:t>
            </a:r>
            <a:r>
              <a:rPr lang="ru-RU" dirty="0" smtClean="0"/>
              <a:t> — расположенный дальше от срединной оси, боковой, наружный;</a:t>
            </a:r>
            <a:br>
              <a:rPr lang="ru-RU" dirty="0" smtClean="0"/>
            </a:br>
            <a:r>
              <a:rPr lang="ru-RU" i="1" dirty="0" smtClean="0">
                <a:solidFill>
                  <a:srgbClr val="7030A0"/>
                </a:solidFill>
              </a:rPr>
              <a:t>краниальный</a:t>
            </a:r>
            <a:r>
              <a:rPr lang="ru-RU" dirty="0" smtClean="0"/>
              <a:t> — расположенный в направлении головы, черепа;</a:t>
            </a:r>
            <a:br>
              <a:rPr lang="ru-RU" dirty="0" smtClean="0"/>
            </a:br>
            <a:r>
              <a:rPr lang="ru-RU" i="1" dirty="0" smtClean="0">
                <a:solidFill>
                  <a:srgbClr val="7030A0"/>
                </a:solidFill>
              </a:rPr>
              <a:t>каудальный</a:t>
            </a:r>
            <a:r>
              <a:rPr lang="ru-RU" dirty="0" smtClean="0"/>
              <a:t> — расположенный в обратном направлении, хвостовой;</a:t>
            </a:r>
            <a:br>
              <a:rPr lang="ru-RU" dirty="0" smtClean="0"/>
            </a:br>
            <a:r>
              <a:rPr lang="ru-RU" i="1" dirty="0" smtClean="0">
                <a:solidFill>
                  <a:srgbClr val="7030A0"/>
                </a:solidFill>
              </a:rPr>
              <a:t>дорзальный</a:t>
            </a:r>
            <a:r>
              <a:rPr lang="ru-RU" dirty="0" smtClean="0"/>
              <a:t> — расположенный на задней, спинной стороне;</a:t>
            </a:r>
            <a:br>
              <a:rPr lang="ru-RU" dirty="0" smtClean="0"/>
            </a:br>
            <a:r>
              <a:rPr lang="ru-RU" i="1" dirty="0" smtClean="0">
                <a:solidFill>
                  <a:srgbClr val="7030A0"/>
                </a:solidFill>
              </a:rPr>
              <a:t>вентральный</a:t>
            </a:r>
            <a:r>
              <a:rPr lang="ru-RU" dirty="0" smtClean="0"/>
              <a:t> — расположенный на передней-, брюшной стороне.</a:t>
            </a:r>
            <a:br>
              <a:rPr lang="ru-RU" dirty="0" smtClean="0"/>
            </a:br>
            <a:r>
              <a:rPr lang="ru-RU" dirty="0" smtClean="0"/>
              <a:t>Применительно к конечностям пользуются терминами: 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проксимальный</a:t>
            </a:r>
            <a:r>
              <a:rPr lang="ru-RU" dirty="0" smtClean="0"/>
              <a:t> — лежащий ближе к туловищу и 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дистальный</a:t>
            </a:r>
            <a:r>
              <a:rPr lang="ru-RU" dirty="0" smtClean="0"/>
              <a:t>—расположенный дальше от туловища. Например, голень по отношению к стопе расположена проксимально, а по отношению к бедру— дистально.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200</TotalTime>
  <Words>269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Georgia</vt:lpstr>
      <vt:lpstr>Wingdings</vt:lpstr>
      <vt:lpstr>Wingdings 2</vt:lpstr>
      <vt:lpstr>Официальная</vt:lpstr>
      <vt:lpstr> «Оси и плоскости человеческого тела»</vt:lpstr>
      <vt:lpstr>Оси и плоскости человеческого тела</vt:lpstr>
      <vt:lpstr>Оси и плоскости тела</vt:lpstr>
      <vt:lpstr>Саггитальная плоскость</vt:lpstr>
      <vt:lpstr>Фронтальная плоскость</vt:lpstr>
      <vt:lpstr>Горизонтальная плоскость</vt:lpstr>
      <vt:lpstr>Для определения границ используют ряд воображаемых вертикальных линий, в том числе переднюю и заднюю срединные  линии</vt:lpstr>
      <vt:lpstr>Положение частей тела по отношению к основным осям и плоскостям обозначается специальными терминами.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пластической анатомии На тему: «Оси и плоскости человеческого тела основные анатомические термины»</dc:title>
  <dc:creator>Галина</dc:creator>
  <cp:lastModifiedBy>Оксана</cp:lastModifiedBy>
  <cp:revision>7</cp:revision>
  <dcterms:created xsi:type="dcterms:W3CDTF">2017-06-17T15:23:14Z</dcterms:created>
  <dcterms:modified xsi:type="dcterms:W3CDTF">2022-09-02T17:19:13Z</dcterms:modified>
</cp:coreProperties>
</file>