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12" r:id="rId2"/>
    <p:sldId id="291" r:id="rId3"/>
    <p:sldId id="258" r:id="rId4"/>
    <p:sldId id="259" r:id="rId5"/>
    <p:sldId id="260" r:id="rId6"/>
    <p:sldId id="305" r:id="rId7"/>
    <p:sldId id="310" r:id="rId8"/>
    <p:sldId id="307" r:id="rId9"/>
    <p:sldId id="306" r:id="rId10"/>
    <p:sldId id="308" r:id="rId11"/>
    <p:sldId id="309" r:id="rId12"/>
    <p:sldId id="263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073F5-953F-43F9-8A0A-B5849B95B6F5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EC3553-A726-449B-BA2D-C7C643842E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369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6BAC78-A28B-486C-A27F-147CF6E8AAE6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835EA9-E216-43A3-A810-21AFC30299FA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521695-747D-4287-882B-F9C4012995F3}" type="slidenum">
              <a:rPr lang="ru-RU" smtClean="0">
                <a:solidFill>
                  <a:srgbClr val="000000"/>
                </a:solidFill>
              </a:rPr>
              <a:pPr/>
              <a:t>20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AF3BA4-6E57-4A1C-A40F-0EF03368F689}" type="slidenum">
              <a:rPr lang="ru-RU" smtClean="0">
                <a:solidFill>
                  <a:srgbClr val="000000"/>
                </a:solidFill>
              </a:rPr>
              <a:pPr/>
              <a:t>21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58258B-3C45-4C6C-9706-271A8D3CC324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ACAA49-04CC-415E-8A8F-96BE666DE492}" type="slidenum">
              <a:rPr lang="ru-RU" smtClean="0"/>
              <a:pPr/>
              <a:t>23</a:t>
            </a:fld>
            <a:endParaRPr lang="ru-RU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6F1F33-35D7-4877-B52B-D383C994D6EA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9A8DDC-6B04-462C-8152-6138241ACB43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24BD70-AE19-4A25-B904-B5CB7B5BA914}" type="slidenum">
              <a:rPr lang="ru-RU" smtClean="0">
                <a:solidFill>
                  <a:srgbClr val="000000"/>
                </a:solidFill>
              </a:rPr>
              <a:pPr/>
              <a:t>27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2929A1-5436-4473-964A-E633A1285EA8}" type="slidenum">
              <a:rPr lang="ru-RU" smtClean="0"/>
              <a:pPr/>
              <a:t>28</a:t>
            </a:fld>
            <a:endParaRPr lang="ru-RU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0C0DCC-503A-4975-B090-B20B0BE7DE5B}" type="slidenum">
              <a:rPr lang="ru-RU" smtClean="0"/>
              <a:pPr/>
              <a:t>30</a:t>
            </a:fld>
            <a:endParaRPr lang="ru-RU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8005A6-0343-410A-B540-655CFF3DF9DE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10AC15-33CA-4CA9-BF60-7DF4F06BF402}" type="slidenum">
              <a:rPr lang="ru-RU" smtClean="0"/>
              <a:pPr/>
              <a:t>31</a:t>
            </a:fld>
            <a:endParaRPr lang="ru-RU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230F2A-9E72-460C-8F6B-3A263014A6D6}" type="slidenum">
              <a:rPr lang="ru-RU" smtClean="0"/>
              <a:pPr/>
              <a:t>32</a:t>
            </a:fld>
            <a:endParaRPr lang="ru-RU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5BE995-6E28-43AF-916B-F235429CEEC3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47D390-C0E4-480E-984A-628380545542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6B05087-A685-49E8-9EC2-6352E746FDCB}" type="slidenum">
              <a:rPr lang="ru-RU" smtClean="0">
                <a:latin typeface="Arial" charset="0"/>
              </a:rPr>
              <a:pPr eaLnBrk="1" hangingPunct="1"/>
              <a:t>6</a:t>
            </a:fld>
            <a:endParaRPr lang="ru-RU" smtClean="0">
              <a:latin typeface="Arial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60F366-D5C5-41D9-A6F7-CAFDF66DC940}" type="slidenum">
              <a:rPr lang="ru-RU" smtClean="0"/>
              <a:pPr eaLnBrk="1" hangingPunct="1"/>
              <a:t>7</a:t>
            </a:fld>
            <a:endParaRPr lang="ru-RU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927FB2-6651-4E84-9C98-A0EE12B1887F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D3B15D-5774-4FD9-ACD5-FC37845A9C8E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4F79B-F55D-4605-BD43-BDF7E240992B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28596" y="285728"/>
            <a:ext cx="7886728" cy="3143272"/>
          </a:xfrm>
          <a:solidFill>
            <a:srgbClr val="FFFFFF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/>
              <a:t>ФИЗИОЛОГИЧЕСКИЕ МЕХАНИЗМЫ И ЗАКОНОМЕРНОСТИ РАЗВИТИЯ ФИЗИЧЕСКИХ КАЧЕСТВ И ДВИГАТЕЛЬНЫХ НАВЫКОВ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643314"/>
            <a:ext cx="7215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/>
              <a:t>Физические качества</a:t>
            </a:r>
            <a:r>
              <a:rPr lang="ru-RU" dirty="0" smtClean="0"/>
              <a:t> – качественные параметры, которые характеризуют двигательную и спортивную деятельность человека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00364" y="442913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dirty="0" smtClean="0"/>
              <a:t>   -  </a:t>
            </a:r>
            <a:r>
              <a:rPr lang="ru-RU" sz="2400" b="1" i="1" dirty="0" smtClean="0"/>
              <a:t>Мышечная сила</a:t>
            </a:r>
          </a:p>
          <a:p>
            <a:pPr>
              <a:lnSpc>
                <a:spcPct val="90000"/>
              </a:lnSpc>
            </a:pPr>
            <a:r>
              <a:rPr lang="ru-RU" sz="2400" b="1" i="1" dirty="0" smtClean="0"/>
              <a:t>   - Быстрота</a:t>
            </a:r>
          </a:p>
          <a:p>
            <a:pPr>
              <a:lnSpc>
                <a:spcPct val="90000"/>
              </a:lnSpc>
            </a:pPr>
            <a:r>
              <a:rPr lang="ru-RU" sz="2400" b="1" i="1" dirty="0" smtClean="0"/>
              <a:t>   - Выносливость</a:t>
            </a:r>
          </a:p>
          <a:p>
            <a:pPr>
              <a:lnSpc>
                <a:spcPct val="90000"/>
              </a:lnSpc>
            </a:pPr>
            <a:r>
              <a:rPr lang="ru-RU" sz="2400" b="1" i="1" dirty="0" smtClean="0"/>
              <a:t>   - Ловкость</a:t>
            </a:r>
          </a:p>
          <a:p>
            <a:pPr>
              <a:lnSpc>
                <a:spcPct val="90000"/>
              </a:lnSpc>
            </a:pPr>
            <a:r>
              <a:rPr lang="ru-RU" sz="2400" b="1" i="1" dirty="0" smtClean="0"/>
              <a:t>   - Гибкость</a:t>
            </a:r>
          </a:p>
        </p:txBody>
      </p:sp>
    </p:spTree>
    <p:extLst>
      <p:ext uri="{BB962C8B-B14F-4D97-AF65-F5344CB8AC3E}">
        <p14:creationId xmlns:p14="http://schemas.microsoft.com/office/powerpoint/2010/main" val="21868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381000" y="2209800"/>
            <a:ext cx="4038600" cy="1981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Одновременное </a:t>
            </a:r>
            <a:r>
              <a:rPr lang="ru-RU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сокращение как можно большего количества активных ДЕ</a:t>
            </a:r>
          </a:p>
        </p:txBody>
      </p:sp>
      <p:pic>
        <p:nvPicPr>
          <p:cNvPr id="5" name="Picture 8" descr="Untitled-1"/>
          <p:cNvPicPr>
            <a:picLocks noChangeAspect="1" noChangeArrowheads="1"/>
          </p:cNvPicPr>
          <p:nvPr/>
        </p:nvPicPr>
        <p:blipFill>
          <a:blip r:embed="rId2"/>
          <a:srcRect l="3539" r="10078" b="46667"/>
          <a:stretch>
            <a:fillRect/>
          </a:stretch>
        </p:blipFill>
        <p:spPr bwMode="auto">
          <a:xfrm>
            <a:off x="4724400" y="152400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 l="7025" b="63243"/>
          <a:stretch>
            <a:fillRect/>
          </a:stretch>
        </p:blipFill>
        <p:spPr bwMode="auto">
          <a:xfrm>
            <a:off x="3962400" y="4648200"/>
            <a:ext cx="42862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Блок-схема: память с посл. доступом 6"/>
          <p:cNvSpPr/>
          <p:nvPr/>
        </p:nvSpPr>
        <p:spPr>
          <a:xfrm>
            <a:off x="890537" y="548680"/>
            <a:ext cx="3656012" cy="1432520"/>
          </a:xfrm>
          <a:prstGeom prst="flowChartMagnetic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Синхронизация ДЕ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71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609600" y="1981200"/>
            <a:ext cx="4038600" cy="1981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Межмышечная координация: сила мышц одной группы зависит от деятельности мышц другой группы</a:t>
            </a:r>
          </a:p>
        </p:txBody>
      </p:sp>
      <p:pic>
        <p:nvPicPr>
          <p:cNvPr id="7" name="Рисунок 5" descr="Сгибатели и разгибатели"/>
          <p:cNvPicPr>
            <a:picLocks noChangeAspect="1" noChangeArrowheads="1"/>
          </p:cNvPicPr>
          <p:nvPr/>
        </p:nvPicPr>
        <p:blipFill>
          <a:blip r:embed="rId2">
            <a:lum contrast="18000"/>
          </a:blip>
          <a:srcRect l="-2489" t="4762"/>
          <a:stretch>
            <a:fillRect/>
          </a:stretch>
        </p:blipFill>
        <p:spPr bwMode="auto">
          <a:xfrm>
            <a:off x="5715000" y="0"/>
            <a:ext cx="261143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670300"/>
            <a:ext cx="4030663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память с посл. доступом 5"/>
          <p:cNvSpPr/>
          <p:nvPr/>
        </p:nvSpPr>
        <p:spPr>
          <a:xfrm>
            <a:off x="644013" y="404664"/>
            <a:ext cx="3656012" cy="1386036"/>
          </a:xfrm>
          <a:prstGeom prst="flowChartMagnetic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Торможение </a:t>
            </a:r>
          </a:p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м-антагонистов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767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533400" y="395288"/>
            <a:ext cx="4648200" cy="2728912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chemeClr val="tx1"/>
                </a:solidFill>
              </a:rPr>
              <a:t>Физиологический поперечник </a:t>
            </a:r>
            <a:r>
              <a:rPr lang="ru-RU" sz="2400" dirty="0">
                <a:solidFill>
                  <a:schemeClr val="tx1"/>
                </a:solidFill>
              </a:rPr>
              <a:t>– сумма поперечников </a:t>
            </a:r>
            <a:r>
              <a:rPr lang="ru-RU" sz="2400" dirty="0" err="1">
                <a:solidFill>
                  <a:schemeClr val="tx1"/>
                </a:solidFill>
              </a:rPr>
              <a:t>м.в</a:t>
            </a:r>
            <a:r>
              <a:rPr lang="ru-RU" sz="2400" dirty="0">
                <a:solidFill>
                  <a:schemeClr val="tx1"/>
                </a:solidFill>
              </a:rPr>
              <a:t>., входящих в состав мышцы.</a:t>
            </a: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Перистые мышцы имеют б</a:t>
            </a:r>
            <a:r>
              <a:rPr lang="en-US" sz="2400" dirty="0">
                <a:solidFill>
                  <a:schemeClr val="tx1"/>
                </a:solidFill>
              </a:rPr>
              <a:t>ó</a:t>
            </a:r>
            <a:r>
              <a:rPr lang="ru-RU" sz="2400" dirty="0" err="1">
                <a:solidFill>
                  <a:schemeClr val="tx1"/>
                </a:solidFill>
              </a:rPr>
              <a:t>льшую</a:t>
            </a:r>
            <a:r>
              <a:rPr lang="ru-RU" sz="2400" dirty="0">
                <a:solidFill>
                  <a:schemeClr val="tx1"/>
                </a:solidFill>
              </a:rPr>
              <a:t> силу, чем с параллельно расположенными волокнами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 r="2184" b="33656"/>
          <a:stretch>
            <a:fillRect/>
          </a:stretch>
        </p:blipFill>
        <p:spPr bwMode="auto">
          <a:xfrm>
            <a:off x="2165350" y="3200400"/>
            <a:ext cx="6781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 rot="5400000">
            <a:off x="6453981" y="3594895"/>
            <a:ext cx="2790825" cy="1820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66800" y="3581400"/>
            <a:ext cx="1524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Ф=А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010400" y="2057400"/>
            <a:ext cx="1447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</a:rPr>
              <a:t>Ф&gt;А</a:t>
            </a:r>
          </a:p>
        </p:txBody>
      </p:sp>
      <p:sp>
        <p:nvSpPr>
          <p:cNvPr id="8" name="Блок-схема: память с посл. доступом 7"/>
          <p:cNvSpPr/>
          <p:nvPr/>
        </p:nvSpPr>
        <p:spPr>
          <a:xfrm>
            <a:off x="5181600" y="260648"/>
            <a:ext cx="4000400" cy="1368152"/>
          </a:xfrm>
          <a:prstGeom prst="flowChartMagnetic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Количество и длина мышечных волокон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304800"/>
            <a:ext cx="4953000" cy="1371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u="sng" dirty="0">
                <a:solidFill>
                  <a:schemeClr val="tx1"/>
                </a:solidFill>
                <a:latin typeface="Calibri" pitchFamily="34" charset="0"/>
              </a:rPr>
              <a:t>Психофизиологические механизмы</a:t>
            </a:r>
          </a:p>
        </p:txBody>
      </p:sp>
      <p:sp>
        <p:nvSpPr>
          <p:cNvPr id="4" name="Пятно 1 3"/>
          <p:cNvSpPr/>
          <p:nvPr/>
        </p:nvSpPr>
        <p:spPr>
          <a:xfrm>
            <a:off x="457200" y="1905000"/>
            <a:ext cx="3657600" cy="3657600"/>
          </a:xfrm>
          <a:prstGeom prst="irregularSeal1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Calibri" pitchFamily="34" charset="0"/>
              </a:rPr>
              <a:t>Изменения ФС спортсмена (утомление, бодрость, т.п.)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5" name="Пятно 2 4"/>
          <p:cNvSpPr/>
          <p:nvPr/>
        </p:nvSpPr>
        <p:spPr>
          <a:xfrm rot="202124">
            <a:off x="3413125" y="2520950"/>
            <a:ext cx="5888038" cy="4810125"/>
          </a:xfrm>
          <a:prstGeom prst="irregularSeal2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Влияние мотиваций и эмоций </a:t>
            </a:r>
            <a:r>
              <a:rPr lang="ru-RU" sz="2400" b="1" i="1" dirty="0">
                <a:solidFill>
                  <a:schemeClr val="tx1"/>
                </a:solidFill>
              </a:rPr>
              <a:t>(феномен </a:t>
            </a:r>
            <a:r>
              <a:rPr lang="ru-RU" sz="2400" b="1" i="1" dirty="0" err="1">
                <a:solidFill>
                  <a:schemeClr val="tx1"/>
                </a:solidFill>
              </a:rPr>
              <a:t>Гинецинского-Орбели</a:t>
            </a:r>
            <a:r>
              <a:rPr lang="ru-RU" sz="2400" b="1" i="1" dirty="0">
                <a:solidFill>
                  <a:schemeClr val="tx1"/>
                </a:solidFill>
              </a:rPr>
              <a:t>)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6" name="Пятно 1 5"/>
          <p:cNvSpPr/>
          <p:nvPr/>
        </p:nvSpPr>
        <p:spPr>
          <a:xfrm>
            <a:off x="6019800" y="228600"/>
            <a:ext cx="2895600" cy="2590800"/>
          </a:xfrm>
          <a:prstGeom prst="irregularSeal1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  <a:latin typeface="Calibri" pitchFamily="34" charset="0"/>
              </a:rPr>
              <a:t>Биоритмы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93038" cy="22098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FF0000"/>
                </a:solidFill>
              </a:rPr>
              <a:t>ВЫВОД: Тренируя силу мышц, мы тренируем систему управления мышцами, т.е. ЦНС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                         </a:t>
            </a: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3728" y="2420888"/>
            <a:ext cx="475252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Функциональные резервы силы: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Включение дополнительных ДЕ и синхронизация их возбуждения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Своевременное торможение мышц-антагонистов и синхронизация мышц-синергистов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Увеличение энергетических ресурсов мышечных волокон (АТФ и </a:t>
            </a:r>
            <a:r>
              <a:rPr lang="ru-RU" sz="2400" dirty="0" err="1" smtClean="0"/>
              <a:t>КрФ</a:t>
            </a:r>
            <a:r>
              <a:rPr lang="ru-RU" sz="2400" dirty="0" smtClean="0"/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Переход от одиночных сокращений к тетаническим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Усиление сокращения мышцы после ее растяжения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 smtClean="0"/>
              <a:t>Изменение соотношения Б и М волокон</a:t>
            </a:r>
          </a:p>
          <a:p>
            <a:pPr eaLnBrk="1" hangingPunct="1">
              <a:lnSpc>
                <a:spcPct val="80000"/>
              </a:lnSpc>
            </a:pPr>
            <a:endParaRPr lang="ru-RU" sz="2400" dirty="0" smtClean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endParaRPr lang="ru-RU" sz="24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209800"/>
            <a:ext cx="8520281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2. Формы проявления, </a:t>
            </a:r>
          </a:p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механизмы и резервы </a:t>
            </a:r>
          </a:p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развития быстроты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ru-RU" sz="1800" i="1" smtClean="0"/>
              <a:t>2. Формы проявления, механизмы и резервы развития быстроты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762000" y="1143000"/>
            <a:ext cx="7543800" cy="2667000"/>
          </a:xfrm>
          <a:prstGeom prst="horizontalScroll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БЫСТРОТА – способность совершать движения в минимальный для данных условий отрезок времени</a:t>
            </a:r>
          </a:p>
          <a:p>
            <a:pPr algn="ctr">
              <a:defRPr/>
            </a:pPr>
            <a:endParaRPr lang="ru-RU" sz="2800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429000" y="3810000"/>
            <a:ext cx="4876800" cy="2514600"/>
          </a:xfrm>
          <a:prstGeom prst="horizontalScroll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БЫСТРОТА – Способность человека срочно реагировать на внешний раздражитель и в кратчайший срок выполнить соответствующее движение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66900" y="381000"/>
            <a:ext cx="5410200" cy="914400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Формы проявления быстроты:</a:t>
            </a:r>
          </a:p>
        </p:txBody>
      </p:sp>
      <p:sp>
        <p:nvSpPr>
          <p:cNvPr id="4" name="Овал 3"/>
          <p:cNvSpPr/>
          <p:nvPr/>
        </p:nvSpPr>
        <p:spPr>
          <a:xfrm>
            <a:off x="342900" y="1600200"/>
            <a:ext cx="38862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Комплексные</a:t>
            </a:r>
          </a:p>
        </p:txBody>
      </p:sp>
      <p:sp>
        <p:nvSpPr>
          <p:cNvPr id="5" name="Овал 4"/>
          <p:cNvSpPr/>
          <p:nvPr/>
        </p:nvSpPr>
        <p:spPr>
          <a:xfrm>
            <a:off x="4757738" y="1600200"/>
            <a:ext cx="43053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Элементарные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9600" y="2514600"/>
            <a:ext cx="2971800" cy="2743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Скорость двигательных действий + кратковременность умственных операций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94250" y="2514600"/>
            <a:ext cx="4092575" cy="3352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defRPr/>
            </a:pPr>
            <a:r>
              <a:rPr lang="ru-RU" sz="2400" dirty="0">
                <a:solidFill>
                  <a:schemeClr val="tx1"/>
                </a:solidFill>
              </a:rPr>
              <a:t>1. Быстрота одиночного движения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>
                <a:solidFill>
                  <a:schemeClr val="tx1"/>
                </a:solidFill>
              </a:rPr>
              <a:t>2. Латентное время двигательной реакции (ЛВР)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>
                <a:solidFill>
                  <a:schemeClr val="tx1"/>
                </a:solidFill>
              </a:rPr>
              <a:t>3. Мах  темп движений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715962"/>
          </a:xfrm>
        </p:spPr>
        <p:txBody>
          <a:bodyPr/>
          <a:lstStyle/>
          <a:p>
            <a:pPr eaLnBrk="1" hangingPunct="1"/>
            <a:r>
              <a:rPr lang="ru-RU" sz="1800" i="1" smtClean="0"/>
              <a:t>2. Формы проявления, механизмы и резервы развития быстроты</a:t>
            </a: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357188" y="931863"/>
            <a:ext cx="4191000" cy="1906587"/>
          </a:xfrm>
          <a:prstGeom prst="wedge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Быстрота одиночного движения зависит от: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00600" y="1581150"/>
            <a:ext cx="4235896" cy="2514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ctr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tx1"/>
                </a:solidFill>
              </a:rPr>
              <a:t>межмышечной и внутримышечной координации со стороны ЦНС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7105" y="3212976"/>
            <a:ext cx="4411166" cy="14843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 algn="ctr">
              <a:buFont typeface="Arial" pitchFamily="34" charset="0"/>
              <a:buChar char="•"/>
              <a:defRPr/>
            </a:pPr>
            <a:r>
              <a:rPr lang="ru-RU" sz="3200" b="1" dirty="0">
                <a:solidFill>
                  <a:schemeClr val="tx1"/>
                </a:solidFill>
              </a:rPr>
              <a:t>Содержания АТФ и </a:t>
            </a:r>
            <a:r>
              <a:rPr lang="ru-RU" sz="3200" b="1" dirty="0" err="1">
                <a:solidFill>
                  <a:schemeClr val="tx1"/>
                </a:solidFill>
              </a:rPr>
              <a:t>КрФ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38800" y="4343400"/>
            <a:ext cx="3276600" cy="1676400"/>
          </a:xfrm>
          <a:prstGeom prst="roundRect">
            <a:avLst/>
          </a:prstGeom>
          <a:solidFill>
            <a:srgbClr val="FCF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Все эти факторы стимулируются скоростно-силовыми тренировками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726976"/>
          </a:xfr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Условные обозначения</a:t>
            </a:r>
            <a:endParaRPr lang="ru-RU" sz="2800" b="1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971600" y="1772816"/>
            <a:ext cx="6984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 – двигательная единица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Латентное время двигательной реакции (ЛВР)</a:t>
            </a:r>
          </a:p>
          <a:p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 ЦНС – функциональное состояние центральной нервной системы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ПО2  -потребление кислорода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МПК – максимальное потребление кислорода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715962"/>
          </a:xfrm>
        </p:spPr>
        <p:txBody>
          <a:bodyPr/>
          <a:lstStyle/>
          <a:p>
            <a:pPr eaLnBrk="1" hangingPunct="1"/>
            <a:r>
              <a:rPr lang="ru-RU" sz="1800" i="1" smtClean="0"/>
              <a:t>2. Формы проявления, механизмы и резервы развития быстроты</a:t>
            </a: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357188" y="931863"/>
            <a:ext cx="4191000" cy="1354137"/>
          </a:xfrm>
          <a:prstGeom prst="wedge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</a:rPr>
              <a:t>На ЛВР влияют: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12825" y="5154613"/>
            <a:ext cx="7292975" cy="1676400"/>
          </a:xfrm>
          <a:prstGeom prst="roundRect">
            <a:avLst/>
          </a:prstGeom>
          <a:solidFill>
            <a:srgbClr val="FCF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ЛВР служит показателем ФС ЦНС</a:t>
            </a:r>
          </a:p>
          <a:p>
            <a:pPr algn="ctr">
              <a:defRPr/>
            </a:pPr>
            <a:r>
              <a:rPr lang="ru-RU" sz="2400" i="1" dirty="0">
                <a:solidFill>
                  <a:prstClr val="black"/>
                </a:solidFill>
              </a:rPr>
              <a:t>Предел человеческих возможностей 80-90 </a:t>
            </a:r>
            <a:r>
              <a:rPr lang="ru-RU" sz="2400" i="1" dirty="0" err="1">
                <a:solidFill>
                  <a:prstClr val="black"/>
                </a:solidFill>
              </a:rPr>
              <a:t>мс</a:t>
            </a:r>
            <a:endParaRPr lang="ru-RU" sz="2400" i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2400" i="1" dirty="0">
                <a:solidFill>
                  <a:prstClr val="black"/>
                </a:solidFill>
              </a:rPr>
              <a:t>Стартовое время у мужчин 139 </a:t>
            </a:r>
            <a:r>
              <a:rPr lang="ru-RU" sz="2400" i="1" dirty="0" err="1">
                <a:solidFill>
                  <a:prstClr val="black"/>
                </a:solidFill>
              </a:rPr>
              <a:t>мс</a:t>
            </a:r>
            <a:r>
              <a:rPr lang="ru-RU" sz="2400" i="1" dirty="0">
                <a:solidFill>
                  <a:prstClr val="black"/>
                </a:solidFill>
              </a:rPr>
              <a:t>, женщин 159 </a:t>
            </a:r>
            <a:r>
              <a:rPr lang="ru-RU" sz="2400" i="1" dirty="0" err="1">
                <a:solidFill>
                  <a:prstClr val="black"/>
                </a:solidFill>
              </a:rPr>
              <a:t>мс</a:t>
            </a:r>
            <a:endParaRPr lang="ru-RU" sz="2400" i="1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2400" i="1" dirty="0">
                <a:solidFill>
                  <a:prstClr val="black"/>
                </a:solidFill>
              </a:rPr>
              <a:t>(Бен Джонсон уходил со старта через 99,7 </a:t>
            </a:r>
            <a:r>
              <a:rPr lang="ru-RU" sz="2400" i="1" dirty="0" err="1">
                <a:solidFill>
                  <a:prstClr val="black"/>
                </a:solidFill>
              </a:rPr>
              <a:t>мс</a:t>
            </a:r>
            <a:r>
              <a:rPr lang="ru-RU" sz="2400" i="1" dirty="0">
                <a:solidFill>
                  <a:prstClr val="black"/>
                </a:solidFill>
              </a:rPr>
              <a:t>)</a:t>
            </a:r>
            <a:endParaRPr lang="ru-RU" sz="2800" i="1" dirty="0">
              <a:solidFill>
                <a:prstClr val="black"/>
              </a:solidFill>
            </a:endParaRP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6248400" y="2819400"/>
            <a:ext cx="2438400" cy="1222375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Простой или сложный раздражитель</a:t>
            </a: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3057525" y="3024188"/>
            <a:ext cx="2438400" cy="993775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Функциональное состояние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57188" y="2703513"/>
            <a:ext cx="1928812" cy="130016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Генетические свойства спортсмена </a:t>
            </a:r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762000" y="4348163"/>
            <a:ext cx="8077200" cy="612775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Спортивная специализация и уровень тренированности</a:t>
            </a:r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5715000" y="1143000"/>
            <a:ext cx="2209800" cy="129540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Мотивации и эмоции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4" grpId="0" animBg="1"/>
      <p:bldP spid="5" grpId="0" animBg="1"/>
      <p:bldP spid="11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74638"/>
            <a:ext cx="8305800" cy="715962"/>
          </a:xfrm>
        </p:spPr>
        <p:txBody>
          <a:bodyPr/>
          <a:lstStyle/>
          <a:p>
            <a:pPr eaLnBrk="1" hangingPunct="1"/>
            <a:r>
              <a:rPr lang="ru-RU" sz="1800" i="1" smtClean="0"/>
              <a:t>2. Формы проявления, механизмы и резервы развития быстроты</a:t>
            </a: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2563813" y="968375"/>
            <a:ext cx="4191000" cy="1354138"/>
          </a:xfrm>
          <a:prstGeom prst="wedge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</a:rPr>
              <a:t>Мах темп движений зависит от факторов скорости:</a:t>
            </a:r>
          </a:p>
        </p:txBody>
      </p:sp>
      <p:sp>
        <p:nvSpPr>
          <p:cNvPr id="4" name="Блок-схема: процесс 3"/>
          <p:cNvSpPr/>
          <p:nvPr/>
        </p:nvSpPr>
        <p:spPr>
          <a:xfrm>
            <a:off x="5237163" y="2909888"/>
            <a:ext cx="2438400" cy="993775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</a:rPr>
              <a:t>Максимальная скорость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265238" y="2900363"/>
            <a:ext cx="2690812" cy="125095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black"/>
                </a:solidFill>
              </a:rPr>
              <a:t>Величина ускорения (скорости разбега)</a:t>
            </a:r>
          </a:p>
        </p:txBody>
      </p:sp>
      <p:sp>
        <p:nvSpPr>
          <p:cNvPr id="7" name="Нашивка 6"/>
          <p:cNvSpPr/>
          <p:nvPr/>
        </p:nvSpPr>
        <p:spPr>
          <a:xfrm rot="6574920">
            <a:off x="3089275" y="2357438"/>
            <a:ext cx="484187" cy="484188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 rot="3083602">
            <a:off x="5386388" y="2357438"/>
            <a:ext cx="484187" cy="484187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6913" y="4813300"/>
            <a:ext cx="3505200" cy="167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Определяет, как быстро спортсмен может увеличить скорость бега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(важно для коротких отрезков 10-15 м)</a:t>
            </a:r>
          </a:p>
          <a:p>
            <a:pPr algn="ctr">
              <a:defRPr/>
            </a:pP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87963" y="4648200"/>
            <a:ext cx="3475037" cy="11731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Определяет мах скорость бега на длинных дистанциях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2206625" y="4178300"/>
            <a:ext cx="485775" cy="63500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221413" y="3983038"/>
            <a:ext cx="485775" cy="64135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90600" y="4191000"/>
            <a:ext cx="7292975" cy="2168525"/>
          </a:xfrm>
          <a:prstGeom prst="roundRect">
            <a:avLst/>
          </a:prstGeom>
          <a:solidFill>
            <a:srgbClr val="FCF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prstClr val="black"/>
                </a:solidFill>
              </a:rPr>
              <a:t>Эти факторы скорости не имеют тесной связи друг с другом</a:t>
            </a:r>
          </a:p>
          <a:p>
            <a:pPr algn="ctr">
              <a:defRPr/>
            </a:pPr>
            <a:r>
              <a:rPr lang="ru-RU" sz="2400" b="1" i="1" dirty="0">
                <a:solidFill>
                  <a:prstClr val="black"/>
                </a:solidFill>
              </a:rPr>
              <a:t>Но: если спортсмен имеет высокий уровень проявления скорости обеих форм, то он имеет преимущества в спринте</a:t>
            </a:r>
            <a:endParaRPr lang="ru-RU" sz="2800" i="1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14400" y="2590800"/>
            <a:ext cx="7391400" cy="388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u-RU" sz="2400" i="1" dirty="0">
                <a:solidFill>
                  <a:prstClr val="black"/>
                </a:solidFill>
              </a:rPr>
              <a:t>Физиологический механизм высокого темпа движений зависит от: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>
                <a:solidFill>
                  <a:prstClr val="black"/>
                </a:solidFill>
              </a:rPr>
              <a:t>   - частоты </a:t>
            </a:r>
            <a:r>
              <a:rPr lang="ru-RU" sz="2400" dirty="0" err="1">
                <a:solidFill>
                  <a:prstClr val="black"/>
                </a:solidFill>
              </a:rPr>
              <a:t>импульсации</a:t>
            </a:r>
            <a:r>
              <a:rPr lang="ru-RU" sz="2400" dirty="0">
                <a:solidFill>
                  <a:prstClr val="black"/>
                </a:solidFill>
              </a:rPr>
              <a:t> от </a:t>
            </a:r>
            <a:r>
              <a:rPr lang="ru-RU" sz="2400" dirty="0" err="1">
                <a:solidFill>
                  <a:prstClr val="black"/>
                </a:solidFill>
              </a:rPr>
              <a:t>мотонейронов</a:t>
            </a:r>
            <a:endParaRPr lang="ru-RU" sz="2400" dirty="0">
              <a:solidFill>
                <a:prstClr val="black"/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>
                <a:solidFill>
                  <a:prstClr val="black"/>
                </a:solidFill>
              </a:rPr>
              <a:t>   - лабильности нервных клеток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ru-RU" sz="2400" dirty="0">
                <a:solidFill>
                  <a:prstClr val="black"/>
                </a:solidFill>
              </a:rPr>
              <a:t>   - от скорости передачи нервного импульса через синапсы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  <p:bldP spid="12" grpId="0" animBg="1"/>
      <p:bldP spid="13" grpId="0" animBg="1"/>
      <p:bldP spid="6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5181600" cy="1143000"/>
          </a:xfrm>
          <a:solidFill>
            <a:srgbClr val="FCFDCD"/>
          </a:solidFill>
        </p:spPr>
        <p:txBody>
          <a:bodyPr/>
          <a:lstStyle/>
          <a:p>
            <a:pPr algn="l" eaLnBrk="1" hangingPunct="1"/>
            <a:r>
              <a:rPr lang="ru-RU" sz="2800" smtClean="0"/>
              <a:t>                Вывод: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solidFill>
            <a:srgbClr val="FCFDCD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</a:t>
            </a:r>
            <a:r>
              <a:rPr lang="ru-RU" sz="2800" smtClean="0"/>
              <a:t>Проявление качества быстроты зависит от: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/>
              <a:t>   - способности н.ц. работать в мах быстром режиме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/>
              <a:t>   - мах скорости нервных процессов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/>
              <a:t>   - оптимального ФС ЦНС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Физиологическое обоснование тренировки быстроты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</a:t>
            </a:r>
            <a:r>
              <a:rPr lang="ru-RU" sz="2400" smtClean="0"/>
              <a:t>Быстрота детерминирована генетически, но ее можно тренировать (до 10-20%)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Тренировка быстроты должна проводиться только в условиях полного восстановления (требуется высокое ФС ЦНС)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ФС ЦНС повышает разминка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smtClean="0"/>
              <a:t>Серия движений в мах темпе повышает межмышечную координацию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81200"/>
            <a:ext cx="8454443" cy="304698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3. Формы проявления,</a:t>
            </a:r>
          </a:p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механизмы и резервы </a:t>
            </a:r>
          </a:p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Развития</a:t>
            </a:r>
          </a:p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выносливости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1800" i="1" smtClean="0"/>
              <a:t>3. Формы проявления, механизмы и резервы развития выносливости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676400" y="3276600"/>
            <a:ext cx="6477000" cy="2743200"/>
          </a:xfrm>
          <a:prstGeom prst="horizontalScroll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Выносливость – способность организма человека противостоять развивающемуся утомлению или снижению работоспособности</a:t>
            </a: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600075" y="871538"/>
            <a:ext cx="6400800" cy="2938462"/>
          </a:xfrm>
          <a:prstGeom prst="horizontalScroll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ВЫНОСЛИВОСТЬ – двигательное качество, которое позволяет длительно выполнять работу без снижения ее эффективности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                   </a:t>
            </a:r>
          </a:p>
        </p:txBody>
      </p:sp>
      <p:sp>
        <p:nvSpPr>
          <p:cNvPr id="5530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304800" y="3721100"/>
            <a:ext cx="3814763" cy="31369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smtClean="0"/>
              <a:t>Способность длительно поддерживать статическое усилие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smtClean="0"/>
              <a:t>Проявляется в сохранении поз, стоек, фиксации снарядов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876800" y="4800600"/>
            <a:ext cx="3697288" cy="1524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smtClean="0"/>
              <a:t>Способность длительное время выполнять динамическую работу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28900" y="533400"/>
            <a:ext cx="3886200" cy="914400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1"/>
                </a:solidFill>
              </a:rPr>
              <a:t>Виды выносливости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5800" y="2092325"/>
            <a:ext cx="27813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prstClr val="black"/>
                </a:solidFill>
              </a:rPr>
              <a:t>Статическая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70488" y="2143125"/>
            <a:ext cx="29718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prstClr val="black"/>
                </a:solidFill>
              </a:rPr>
              <a:t>Динамическая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32275" y="3667125"/>
            <a:ext cx="1785938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Общая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515100" y="3667125"/>
            <a:ext cx="23241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chemeClr val="tx1"/>
                </a:solidFill>
              </a:rPr>
              <a:t>Специальная</a:t>
            </a:r>
          </a:p>
        </p:txBody>
      </p:sp>
      <p:sp>
        <p:nvSpPr>
          <p:cNvPr id="7" name="Стрелка вниз 6"/>
          <p:cNvSpPr/>
          <p:nvPr/>
        </p:nvSpPr>
        <p:spPr>
          <a:xfrm rot="2269297">
            <a:off x="2592388" y="1444625"/>
            <a:ext cx="523875" cy="681038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9197937">
            <a:off x="5989638" y="1460500"/>
            <a:ext cx="512762" cy="66675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427663" y="3057525"/>
            <a:ext cx="484187" cy="60960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515225" y="3067050"/>
            <a:ext cx="484188" cy="588963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build="p"/>
      <p:bldP spid="55302" grpId="0" build="p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              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28900" y="304800"/>
            <a:ext cx="3886200" cy="1143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prstClr val="black"/>
                </a:solidFill>
              </a:rPr>
              <a:t>Динамическая выносливость</a:t>
            </a:r>
          </a:p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2000" y="1644650"/>
            <a:ext cx="25527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</a:rPr>
              <a:t>ОБЩАЯ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81600" y="1676400"/>
            <a:ext cx="29718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prstClr val="black"/>
                </a:solidFill>
              </a:rPr>
              <a:t>СПЕЦИАЛЬНАЯ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2743200"/>
            <a:ext cx="3962400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Способность длительно выполнять </a:t>
            </a:r>
            <a:r>
              <a:rPr lang="ru-RU" sz="2000" b="1" dirty="0">
                <a:solidFill>
                  <a:schemeClr val="tx1"/>
                </a:solidFill>
              </a:rPr>
              <a:t>любую</a:t>
            </a:r>
            <a:r>
              <a:rPr lang="ru-RU" sz="2000" dirty="0">
                <a:solidFill>
                  <a:schemeClr val="tx1"/>
                </a:solidFill>
              </a:rPr>
              <a:t> циклическую работу умеренной мощности с участием большого числа мышечных групп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600" y="4800600"/>
            <a:ext cx="4152900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Основа  - </a:t>
            </a:r>
            <a:r>
              <a:rPr lang="ru-RU" sz="2400" i="1" u="sng" dirty="0">
                <a:solidFill>
                  <a:schemeClr val="tx1"/>
                </a:solidFill>
              </a:rPr>
              <a:t>мах аэробные возможности</a:t>
            </a:r>
            <a:r>
              <a:rPr lang="ru-RU" sz="2400" dirty="0">
                <a:solidFill>
                  <a:schemeClr val="tx1"/>
                </a:solidFill>
              </a:rPr>
              <a:t>:</a:t>
            </a:r>
          </a:p>
          <a:p>
            <a:pPr marL="342900" indent="-342900" algn="ctr">
              <a:buFont typeface="Wingdings" pitchFamily="2" charset="2"/>
              <a:buChar char="§"/>
              <a:defRPr/>
            </a:pPr>
            <a:r>
              <a:rPr lang="ru-RU" sz="2400" dirty="0">
                <a:solidFill>
                  <a:schemeClr val="tx1"/>
                </a:solidFill>
              </a:rPr>
              <a:t>Аэробная мощность (МПК)</a:t>
            </a:r>
          </a:p>
          <a:p>
            <a:pPr marL="342900" indent="-342900" algn="ctr">
              <a:buFont typeface="Wingdings" pitchFamily="2" charset="2"/>
              <a:buChar char="§"/>
              <a:defRPr/>
            </a:pPr>
            <a:r>
              <a:rPr lang="ru-RU" sz="2400" dirty="0">
                <a:solidFill>
                  <a:schemeClr val="tx1"/>
                </a:solidFill>
              </a:rPr>
              <a:t>Аэробная емкость (суммарное ПО</a:t>
            </a:r>
            <a:r>
              <a:rPr lang="ru-RU" sz="1600" dirty="0">
                <a:solidFill>
                  <a:schemeClr val="tx1"/>
                </a:solidFill>
              </a:rPr>
              <a:t>2</a:t>
            </a:r>
            <a:r>
              <a:rPr lang="ru-RU" sz="2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53000" y="2905125"/>
            <a:ext cx="3429000" cy="13620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Определяется требованиями, которые предъявляются спортсмену </a:t>
            </a:r>
            <a:r>
              <a:rPr lang="ru-RU" sz="2000" b="1" dirty="0">
                <a:solidFill>
                  <a:schemeClr val="tx1"/>
                </a:solidFill>
              </a:rPr>
              <a:t>в ИВС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76800" y="4724400"/>
            <a:ext cx="3962400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силовая, скоростно-силовая, скоростная</a:t>
            </a:r>
          </a:p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 (в конкретных видах спорта) 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7150" y="533400"/>
            <a:ext cx="7359650" cy="12509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Факторы, обеспечивающие развитие выносливости: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09800" y="2133600"/>
            <a:ext cx="5791200" cy="2971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Степень развития </a:t>
            </a:r>
            <a:r>
              <a:rPr lang="ru-RU" sz="2800" dirty="0" err="1">
                <a:solidFill>
                  <a:schemeClr val="tx1"/>
                </a:solidFill>
              </a:rPr>
              <a:t>кислородтраспортной</a:t>
            </a:r>
            <a:r>
              <a:rPr lang="ru-RU" sz="2800" dirty="0">
                <a:solidFill>
                  <a:schemeClr val="tx1"/>
                </a:solidFill>
              </a:rPr>
              <a:t> системы:</a:t>
            </a:r>
          </a:p>
          <a:p>
            <a:pPr marL="457200" indent="-457200" algn="ctr"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tx1"/>
                </a:solidFill>
              </a:rPr>
              <a:t>Дыхательной системы</a:t>
            </a:r>
          </a:p>
          <a:p>
            <a:pPr marL="457200" indent="-457200" algn="ctr">
              <a:buFont typeface="Arial" pitchFamily="34" charset="0"/>
              <a:buChar char="•"/>
              <a:defRPr/>
            </a:pPr>
            <a:r>
              <a:rPr lang="ru-RU" sz="2800" dirty="0" err="1">
                <a:solidFill>
                  <a:schemeClr val="tx1"/>
                </a:solidFill>
              </a:rPr>
              <a:t>Сердечно-сосудистой</a:t>
            </a:r>
            <a:r>
              <a:rPr lang="ru-RU" sz="2800" dirty="0">
                <a:solidFill>
                  <a:schemeClr val="tx1"/>
                </a:solidFill>
              </a:rPr>
              <a:t> системы</a:t>
            </a:r>
          </a:p>
          <a:p>
            <a:pPr marL="457200" indent="-457200" algn="ctr"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tx1"/>
                </a:solidFill>
              </a:rPr>
              <a:t>Системы крови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33600"/>
            <a:ext cx="8419291" cy="240065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4. Понятие о ловкости</a:t>
            </a:r>
          </a:p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и гибкости</a:t>
            </a:r>
          </a:p>
          <a:p>
            <a:pPr algn="ctr">
              <a:defRPr/>
            </a:pP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81200"/>
            <a:ext cx="8425705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1.Формы проявления,</a:t>
            </a:r>
          </a:p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механизмы и резервы</a:t>
            </a:r>
          </a:p>
          <a:p>
            <a:pPr algn="ctr">
              <a:defRPr/>
            </a:pPr>
            <a:r>
              <a:rPr lang="ru-RU" sz="4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развития силы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793038" cy="1462088"/>
          </a:xfrm>
        </p:spPr>
        <p:txBody>
          <a:bodyPr/>
          <a:lstStyle/>
          <a:p>
            <a:pPr eaLnBrk="1" hangingPunct="1"/>
            <a:r>
              <a:rPr lang="ru-RU" sz="1800" i="1" smtClean="0"/>
              <a:t>4. Понятие о ловкости и гибкости. 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2559050" y="3716338"/>
            <a:ext cx="6324600" cy="23622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Ловкость – творческие способности человека незамедлительно формировать двигательное поведение в новых, необычных условиях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685800" y="990600"/>
            <a:ext cx="8153400" cy="3276600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b="1" dirty="0">
                <a:solidFill>
                  <a:schemeClr val="tx1"/>
                </a:solidFill>
              </a:rPr>
              <a:t>ЛОВКОСТЬ</a:t>
            </a:r>
            <a:r>
              <a:rPr lang="ru-RU" sz="2400" dirty="0">
                <a:solidFill>
                  <a:schemeClr val="tx1"/>
                </a:solidFill>
              </a:rPr>
              <a:t> – сложный комплекс способностей: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tx1"/>
                </a:solidFill>
              </a:rPr>
              <a:t>  способность создавать новые двигательные акты и двигательные навыки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tx1"/>
                </a:solidFill>
              </a:rPr>
              <a:t>Быстрота переключения с одного движения на другое при изменении ситуации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>
                <a:solidFill>
                  <a:schemeClr val="tx1"/>
                </a:solidFill>
              </a:rPr>
              <a:t>Выполнение </a:t>
            </a:r>
            <a:r>
              <a:rPr lang="ru-RU" sz="2400" dirty="0" err="1">
                <a:solidFill>
                  <a:schemeClr val="tx1"/>
                </a:solidFill>
              </a:rPr>
              <a:t>сложнокоординационных</a:t>
            </a:r>
            <a:r>
              <a:rPr lang="ru-RU" sz="2400" dirty="0">
                <a:solidFill>
                  <a:schemeClr val="tx1"/>
                </a:solidFill>
              </a:rPr>
              <a:t> движений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914400" y="5824538"/>
            <a:ext cx="7969250" cy="1033462"/>
          </a:xfrm>
          <a:prstGeom prst="horizontalScroll">
            <a:avLst/>
          </a:prstGeom>
          <a:solidFill>
            <a:srgbClr val="FCFD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ЛОВКОСТЬ </a:t>
            </a:r>
            <a:r>
              <a:rPr lang="ru-RU" sz="2800" u="sng" dirty="0">
                <a:solidFill>
                  <a:schemeClr val="tx1"/>
                </a:solidFill>
              </a:rPr>
              <a:t>развивается</a:t>
            </a:r>
            <a:r>
              <a:rPr lang="ru-RU" sz="2800" dirty="0">
                <a:solidFill>
                  <a:schemeClr val="tx1"/>
                </a:solidFill>
              </a:rPr>
              <a:t> в процессе тренировки</a:t>
            </a:r>
          </a:p>
          <a:p>
            <a:pPr algn="ctr">
              <a:defRPr/>
            </a:pP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57200" y="2895600"/>
            <a:ext cx="3814763" cy="4114800"/>
          </a:xfrm>
        </p:spPr>
        <p:txBody>
          <a:bodyPr/>
          <a:lstStyle/>
          <a:p>
            <a:pPr eaLnBrk="1" hangingPunct="1"/>
            <a:r>
              <a:rPr lang="ru-RU" smtClean="0"/>
              <a:t>       </a:t>
            </a:r>
            <a:r>
              <a:rPr lang="ru-RU" b="1" smtClean="0"/>
              <a:t>Активная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   Произвольные движения в суставах</a:t>
            </a:r>
          </a:p>
        </p:txBody>
      </p:sp>
      <p:sp>
        <p:nvSpPr>
          <p:cNvPr id="5939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029200" y="2767013"/>
            <a:ext cx="3814763" cy="4114800"/>
          </a:xfrm>
        </p:spPr>
        <p:txBody>
          <a:bodyPr/>
          <a:lstStyle/>
          <a:p>
            <a:pPr eaLnBrk="1" hangingPunct="1"/>
            <a:r>
              <a:rPr lang="ru-RU" smtClean="0"/>
              <a:t>       </a:t>
            </a:r>
            <a:r>
              <a:rPr lang="ru-RU" b="1" smtClean="0"/>
              <a:t>Пассивная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  Растяжение мышц внешней силой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143000" y="457200"/>
            <a:ext cx="7848600" cy="2481263"/>
          </a:xfrm>
          <a:prstGeom prst="horizont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ГИБКОСТЬ – способность совершать движения в суставах с большой амплитудой (генетически детерминирована)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/>
      <p:bldP spid="59396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Гибкость зависит от: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Времени суток (мах в 12-17 час)</a:t>
            </a:r>
          </a:p>
          <a:p>
            <a:pPr eaLnBrk="1" hangingPunct="1"/>
            <a:r>
              <a:rPr lang="ru-RU" sz="2400" smtClean="0"/>
              <a:t>Температуры (меньше на холоде)</a:t>
            </a:r>
          </a:p>
          <a:p>
            <a:pPr eaLnBrk="1" hangingPunct="1"/>
            <a:r>
              <a:rPr lang="ru-RU" sz="2400" smtClean="0"/>
              <a:t>Возраста</a:t>
            </a:r>
          </a:p>
          <a:p>
            <a:pPr eaLnBrk="1" hangingPunct="1"/>
            <a:r>
              <a:rPr lang="ru-RU" sz="2400" smtClean="0"/>
              <a:t>Пола (выше у женщин)</a:t>
            </a:r>
          </a:p>
          <a:p>
            <a:pPr eaLnBrk="1" hangingPunct="1"/>
            <a:r>
              <a:rPr lang="ru-RU" sz="2400" smtClean="0"/>
              <a:t>Вязкости мышц, эластичности связочного аппарата, состояния межпозвонковых дисков)</a:t>
            </a:r>
          </a:p>
          <a:p>
            <a:pPr eaLnBrk="1" hangingPunct="1"/>
            <a:r>
              <a:rPr lang="ru-RU" sz="2400" smtClean="0"/>
              <a:t>Разминки</a:t>
            </a:r>
            <a:r>
              <a:rPr lang="ru-RU" sz="28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ru-RU" sz="1800" i="1" smtClean="0"/>
              <a:t>1. Формы проявления, механизмы и резервы развития силы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</a:t>
            </a:r>
            <a:endParaRPr lang="ru-RU" sz="280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" y="838200"/>
            <a:ext cx="6553200" cy="167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СИЛА – способность человека физически воздействовать на другие тела,  характеризуется степенью мышечного напряжения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71800" y="3657600"/>
            <a:ext cx="5486400" cy="259080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Сила мышцы – способность преодолевать внешнее сопротивление за счет мышечных сокращений.</a:t>
            </a:r>
          </a:p>
          <a:p>
            <a:pPr algn="ctr">
              <a:defRPr/>
            </a:pPr>
            <a:endParaRPr lang="ru-RU" dirty="0"/>
          </a:p>
        </p:txBody>
      </p:sp>
      <p:pic>
        <p:nvPicPr>
          <p:cNvPr id="6150" name="Picture 3"/>
          <p:cNvPicPr>
            <a:picLocks noChangeAspect="1" noChangeArrowheads="1"/>
          </p:cNvPicPr>
          <p:nvPr/>
        </p:nvPicPr>
        <p:blipFill>
          <a:blip r:embed="rId3"/>
          <a:srcRect l="1471" t="18518" r="57353" b="18520"/>
          <a:stretch>
            <a:fillRect/>
          </a:stretch>
        </p:blipFill>
        <p:spPr bwMode="auto">
          <a:xfrm>
            <a:off x="6934200" y="838200"/>
            <a:ext cx="1981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3"/>
          <p:cNvPicPr>
            <a:picLocks noChangeAspect="1" noChangeArrowheads="1"/>
          </p:cNvPicPr>
          <p:nvPr/>
        </p:nvPicPr>
        <p:blipFill>
          <a:blip r:embed="rId3"/>
          <a:srcRect l="52940"/>
          <a:stretch>
            <a:fillRect/>
          </a:stretch>
        </p:blipFill>
        <p:spPr bwMode="auto">
          <a:xfrm>
            <a:off x="381000" y="2743200"/>
            <a:ext cx="2438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82575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smtClean="0"/>
              <a:t>                       </a:t>
            </a:r>
          </a:p>
        </p:txBody>
      </p:sp>
      <p:sp>
        <p:nvSpPr>
          <p:cNvPr id="2253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5029200" y="4572000"/>
            <a:ext cx="3814763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     </a:t>
            </a:r>
            <a:endParaRPr lang="ru-RU" sz="24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/>
              <a:t> </a:t>
            </a:r>
            <a:endParaRPr lang="ru-RU" sz="1800" i="1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832100" y="219075"/>
            <a:ext cx="3759200" cy="950913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chemeClr val="tx1"/>
                </a:solidFill>
              </a:rPr>
              <a:t>Мышечная сила: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2900" y="1452563"/>
            <a:ext cx="2438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Абсолютная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81600" y="1452563"/>
            <a:ext cx="25908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1"/>
                </a:solidFill>
              </a:rPr>
              <a:t>Относительная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Стрелка углом вверх 8"/>
          <p:cNvSpPr/>
          <p:nvPr/>
        </p:nvSpPr>
        <p:spPr>
          <a:xfrm rot="10800000">
            <a:off x="1981200" y="693738"/>
            <a:ext cx="850900" cy="731837"/>
          </a:xfrm>
          <a:prstGeom prst="bentUpArrow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углом 9"/>
          <p:cNvSpPr/>
          <p:nvPr/>
        </p:nvSpPr>
        <p:spPr>
          <a:xfrm rot="5400000">
            <a:off x="6645275" y="625476"/>
            <a:ext cx="814387" cy="868362"/>
          </a:xfrm>
          <a:prstGeom prst="bentArrow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95400" y="2438400"/>
            <a:ext cx="3200400" cy="21653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Отношение мышечной силы к ее </a:t>
            </a:r>
            <a:r>
              <a:rPr lang="ru-RU" sz="2000" i="1" u="sng" dirty="0">
                <a:solidFill>
                  <a:schemeClr val="tx1"/>
                </a:solidFill>
              </a:rPr>
              <a:t>физиологическому</a:t>
            </a:r>
            <a:r>
              <a:rPr lang="ru-RU" sz="2000" dirty="0">
                <a:solidFill>
                  <a:schemeClr val="tx1"/>
                </a:solidFill>
              </a:rPr>
              <a:t> поперечнику 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(</a:t>
            </a:r>
            <a:r>
              <a:rPr lang="en-US" sz="2000" dirty="0">
                <a:solidFill>
                  <a:schemeClr val="tx1"/>
                </a:solidFill>
              </a:rPr>
              <a:t>S</a:t>
            </a:r>
            <a:r>
              <a:rPr lang="ru-RU" sz="2000" dirty="0">
                <a:solidFill>
                  <a:schemeClr val="tx1"/>
                </a:solidFill>
              </a:rPr>
              <a:t> поперечного разреза всех м.в.)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2000" y="5410200"/>
            <a:ext cx="3810000" cy="1447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>
                <a:solidFill>
                  <a:schemeClr val="tx1"/>
                </a:solidFill>
              </a:rPr>
              <a:t>Учитывается  в собственно-силовых упражнениях: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>
                <a:solidFill>
                  <a:schemeClr val="tx1"/>
                </a:solidFill>
              </a:rPr>
              <a:t>подъем штанги, «Стойка на кистях», «Крест», «Переднее равновесие» на кольцах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572000" y="2381250"/>
            <a:ext cx="3581400" cy="177323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Отношение мышечной силы к </a:t>
            </a:r>
            <a:r>
              <a:rPr lang="ru-RU" sz="2000" i="1" u="sng" dirty="0">
                <a:solidFill>
                  <a:schemeClr val="tx1"/>
                </a:solidFill>
              </a:rPr>
              <a:t>анатомическому</a:t>
            </a:r>
            <a:r>
              <a:rPr lang="ru-RU" sz="2000" dirty="0">
                <a:solidFill>
                  <a:schemeClr val="tx1"/>
                </a:solidFill>
              </a:rPr>
              <a:t> поперечнику </a:t>
            </a:r>
          </a:p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</a:rPr>
              <a:t>(толщине мышцы в целом)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00600" y="5410200"/>
            <a:ext cx="3581400" cy="13858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>
                <a:solidFill>
                  <a:schemeClr val="tx1"/>
                </a:solidFill>
              </a:rPr>
              <a:t>Учитывается  в скоростно-силовых упражнениях: в прыжках, стартовом разгоне, в ударах, метаниях</a:t>
            </a:r>
          </a:p>
          <a:p>
            <a:pPr algn="ctr">
              <a:defRPr/>
            </a:pPr>
            <a:endParaRPr lang="ru-RU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 l="49574"/>
          <a:stretch>
            <a:fillRect/>
          </a:stretch>
        </p:blipFill>
        <p:spPr bwMode="auto">
          <a:xfrm>
            <a:off x="228600" y="685800"/>
            <a:ext cx="1317625" cy="381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/>
          <a:srcRect r="49574"/>
          <a:stretch>
            <a:fillRect/>
          </a:stretch>
        </p:blipFill>
        <p:spPr bwMode="auto">
          <a:xfrm>
            <a:off x="7924800" y="476250"/>
            <a:ext cx="1317625" cy="381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74700" y="4276725"/>
            <a:ext cx="34290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i="1" dirty="0">
                <a:solidFill>
                  <a:schemeClr val="tx1"/>
                </a:solidFill>
              </a:rPr>
              <a:t>В практике измеряется динамометром без учета поперечника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00600" y="4135438"/>
            <a:ext cx="3783013" cy="1131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i="1" dirty="0">
                <a:solidFill>
                  <a:schemeClr val="tx1"/>
                </a:solidFill>
              </a:rPr>
              <a:t>В практике рассчитывают силовой индекс – отношение силы на массу тела</a:t>
            </a:r>
          </a:p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3" grpId="0" animBg="1"/>
      <p:bldP spid="14" grpId="0" animBg="1"/>
      <p:bldP spid="15" grpId="0" animBg="1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3553" y="125720"/>
            <a:ext cx="7772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chemeClr val="tx1"/>
                </a:solidFill>
              </a:rPr>
              <a:t>Факторы, обеспечивающие  развитие </a:t>
            </a:r>
            <a:r>
              <a:rPr lang="ru-RU" sz="2800" dirty="0" err="1">
                <a:solidFill>
                  <a:schemeClr val="tx1"/>
                </a:solidFill>
              </a:rPr>
              <a:t>м.силы</a:t>
            </a:r>
            <a:r>
              <a:rPr lang="ru-RU" sz="2800" dirty="0">
                <a:solidFill>
                  <a:schemeClr val="tx1"/>
                </a:solidFill>
              </a:rPr>
              <a:t>: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6" name="Блок-схема: память с посл. доступом 5"/>
          <p:cNvSpPr/>
          <p:nvPr/>
        </p:nvSpPr>
        <p:spPr>
          <a:xfrm>
            <a:off x="4604048" y="1807076"/>
            <a:ext cx="4000400" cy="1146175"/>
          </a:xfrm>
          <a:prstGeom prst="flowChartMagnetic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Количество и длина мышечных волокон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Блок-схема: память с посл. доступом 6"/>
          <p:cNvSpPr/>
          <p:nvPr/>
        </p:nvSpPr>
        <p:spPr>
          <a:xfrm>
            <a:off x="5220072" y="4599849"/>
            <a:ext cx="4176464" cy="1910247"/>
          </a:xfrm>
          <a:prstGeom prst="flowChartMagnetic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Содержание сократительных белков (актина и миозина), АТФ, </a:t>
            </a:r>
            <a:r>
              <a:rPr lang="ru-RU" sz="2400" dirty="0" err="1" smtClean="0">
                <a:solidFill>
                  <a:schemeClr val="tx1"/>
                </a:solidFill>
              </a:rPr>
              <a:t>КрФ</a:t>
            </a:r>
            <a:r>
              <a:rPr lang="ru-RU" sz="2400" dirty="0" smtClean="0">
                <a:solidFill>
                  <a:schemeClr val="tx1"/>
                </a:solidFill>
              </a:rPr>
              <a:t>, гликогена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9" name="Блок-схема: память с посл. доступом 8"/>
          <p:cNvSpPr/>
          <p:nvPr/>
        </p:nvSpPr>
        <p:spPr>
          <a:xfrm>
            <a:off x="5812047" y="3189297"/>
            <a:ext cx="3352800" cy="1258888"/>
          </a:xfrm>
          <a:prstGeom prst="flowChartMagneticTape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tx1"/>
                </a:solidFill>
              </a:rPr>
              <a:t>Композиция (состав) </a:t>
            </a:r>
            <a:r>
              <a:rPr lang="ru-RU" sz="2400" dirty="0" err="1">
                <a:solidFill>
                  <a:schemeClr val="tx1"/>
                </a:solidFill>
              </a:rPr>
              <a:t>м.в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0" name="Блок-схема: память с посл. доступом 9"/>
          <p:cNvSpPr/>
          <p:nvPr/>
        </p:nvSpPr>
        <p:spPr>
          <a:xfrm>
            <a:off x="-252536" y="1712619"/>
            <a:ext cx="3656012" cy="1335087"/>
          </a:xfrm>
          <a:prstGeom prst="flowChartMagnetic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Частота нервных импульсов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7868" y="858416"/>
            <a:ext cx="3775442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Центральные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858416"/>
            <a:ext cx="3744416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П</a:t>
            </a:r>
            <a:r>
              <a:rPr lang="ru-RU" sz="3200" dirty="0" err="1" smtClean="0">
                <a:solidFill>
                  <a:srgbClr val="FF0000"/>
                </a:solidFill>
              </a:rPr>
              <a:t>Периферические</a:t>
            </a:r>
            <a:endParaRPr lang="ru-RU" sz="3200" dirty="0"/>
          </a:p>
        </p:txBody>
      </p:sp>
      <p:sp>
        <p:nvSpPr>
          <p:cNvPr id="12" name="Блок-схема: память с посл. доступом 11"/>
          <p:cNvSpPr/>
          <p:nvPr/>
        </p:nvSpPr>
        <p:spPr>
          <a:xfrm>
            <a:off x="-28699" y="3653905"/>
            <a:ext cx="3656012" cy="1335087"/>
          </a:xfrm>
          <a:prstGeom prst="flowChartMagnetic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Число активных ДЕ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1" name="Блок-схема: память с посл. доступом 10"/>
          <p:cNvSpPr/>
          <p:nvPr/>
        </p:nvSpPr>
        <p:spPr>
          <a:xfrm>
            <a:off x="1759104" y="4610731"/>
            <a:ext cx="3656012" cy="1122525"/>
          </a:xfrm>
          <a:prstGeom prst="flowChartMagnetic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Синхронизация ДЕ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Блок-схема: память с посл. доступом 7"/>
          <p:cNvSpPr/>
          <p:nvPr/>
        </p:nvSpPr>
        <p:spPr>
          <a:xfrm>
            <a:off x="1996274" y="2564904"/>
            <a:ext cx="3581400" cy="1436267"/>
          </a:xfrm>
          <a:prstGeom prst="flowChartMagnetic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Режим сокращения (одиночное или тетанус)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" name="Блок-схема: память с посл. доступом 12"/>
          <p:cNvSpPr/>
          <p:nvPr/>
        </p:nvSpPr>
        <p:spPr>
          <a:xfrm>
            <a:off x="109238" y="5554972"/>
            <a:ext cx="3656012" cy="1122525"/>
          </a:xfrm>
          <a:prstGeom prst="flowChartMagnetic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ctr"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Торможение </a:t>
            </a:r>
          </a:p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м-антагонистов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49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4" grpId="0" animBg="1"/>
      <p:bldP spid="5" grpId="0" animBg="1"/>
      <p:bldP spid="12" grpId="0" animBg="1"/>
      <p:bldP spid="11" grpId="0" animBg="1"/>
      <p:bldP spid="8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62880">
            <a:off x="1169099" y="2291448"/>
            <a:ext cx="7298461" cy="3900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Блок-схема: память с посл. доступом 3"/>
          <p:cNvSpPr/>
          <p:nvPr/>
        </p:nvSpPr>
        <p:spPr>
          <a:xfrm>
            <a:off x="2195736" y="620687"/>
            <a:ext cx="3656012" cy="1335087"/>
          </a:xfrm>
          <a:prstGeom prst="flowChartMagnetic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Частота нервных импульсов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96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95"/>
          <p:cNvPicPr>
            <a:picLocks noChangeAspect="1" noChangeArrowheads="1"/>
          </p:cNvPicPr>
          <p:nvPr/>
        </p:nvPicPr>
        <p:blipFill>
          <a:blip r:embed="rId2"/>
          <a:srcRect l="60808" t="-6064" b="25804"/>
          <a:stretch>
            <a:fillRect/>
          </a:stretch>
        </p:blipFill>
        <p:spPr bwMode="auto">
          <a:xfrm>
            <a:off x="6948488" y="0"/>
            <a:ext cx="1946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196"/>
          <p:cNvPicPr>
            <a:picLocks noChangeAspect="1" noChangeArrowheads="1"/>
          </p:cNvPicPr>
          <p:nvPr/>
        </p:nvPicPr>
        <p:blipFill>
          <a:blip r:embed="rId3"/>
          <a:srcRect l="10872" t="64401" r="68578"/>
          <a:stretch>
            <a:fillRect/>
          </a:stretch>
        </p:blipFill>
        <p:spPr bwMode="auto">
          <a:xfrm>
            <a:off x="5651500" y="2133600"/>
            <a:ext cx="1296988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9600" y="2209800"/>
            <a:ext cx="43434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tx1"/>
                </a:solidFill>
              </a:rPr>
              <a:t>П</a:t>
            </a:r>
            <a:r>
              <a:rPr lang="ru-RU" sz="2400" dirty="0" smtClean="0">
                <a:solidFill>
                  <a:schemeClr val="tx1"/>
                </a:solidFill>
              </a:rPr>
              <a:t>ри </a:t>
            </a:r>
            <a:r>
              <a:rPr lang="ru-RU" sz="2400" dirty="0">
                <a:solidFill>
                  <a:schemeClr val="tx1"/>
                </a:solidFill>
              </a:rPr>
              <a:t>увеличении </a:t>
            </a:r>
            <a:r>
              <a:rPr lang="ru-RU" sz="2400" dirty="0" smtClean="0">
                <a:solidFill>
                  <a:schemeClr val="tx1"/>
                </a:solidFill>
              </a:rPr>
              <a:t>частоты импульсов </a:t>
            </a:r>
            <a:r>
              <a:rPr lang="ru-RU" sz="2400" dirty="0">
                <a:solidFill>
                  <a:schemeClr val="tx1"/>
                </a:solidFill>
              </a:rPr>
              <a:t>происходит переход от одиночных сокращений в тетанические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7800" y="4419600"/>
            <a:ext cx="2971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/>
          <a:srcRect l="39285" t="-4352"/>
          <a:stretch>
            <a:fillRect/>
          </a:stretch>
        </p:blipFill>
        <p:spPr bwMode="auto">
          <a:xfrm>
            <a:off x="4419600" y="4267200"/>
            <a:ext cx="1295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Блок-схема: память с посл. доступом 7"/>
          <p:cNvSpPr/>
          <p:nvPr/>
        </p:nvSpPr>
        <p:spPr>
          <a:xfrm>
            <a:off x="838200" y="304800"/>
            <a:ext cx="3581400" cy="1612032"/>
          </a:xfrm>
          <a:prstGeom prst="flowChartMagnetic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Режим сокращения (одиночное или тетанус)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08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11" name="Picture 195"/>
          <p:cNvPicPr>
            <a:picLocks noChangeAspect="1" noChangeArrowheads="1"/>
          </p:cNvPicPr>
          <p:nvPr/>
        </p:nvPicPr>
        <p:blipFill>
          <a:blip r:embed="rId2"/>
          <a:srcRect l="60808" t="-6064" b="25804"/>
          <a:stretch>
            <a:fillRect/>
          </a:stretch>
        </p:blipFill>
        <p:spPr bwMode="auto">
          <a:xfrm>
            <a:off x="6948488" y="0"/>
            <a:ext cx="19462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12" name="Picture 196"/>
          <p:cNvPicPr>
            <a:picLocks noChangeAspect="1" noChangeArrowheads="1"/>
          </p:cNvPicPr>
          <p:nvPr/>
        </p:nvPicPr>
        <p:blipFill>
          <a:blip r:embed="rId3"/>
          <a:srcRect l="10872" t="64401" r="68578"/>
          <a:stretch>
            <a:fillRect/>
          </a:stretch>
        </p:blipFill>
        <p:spPr bwMode="auto">
          <a:xfrm>
            <a:off x="5651500" y="2133600"/>
            <a:ext cx="1296988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Блок-схема: процесс 11"/>
          <p:cNvSpPr/>
          <p:nvPr/>
        </p:nvSpPr>
        <p:spPr>
          <a:xfrm>
            <a:off x="1295400" y="1981200"/>
            <a:ext cx="3581400" cy="16002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a typeface="Calibri" pitchFamily="34" charset="0"/>
                <a:cs typeface="Calibri" pitchFamily="34" charset="0"/>
              </a:rPr>
              <a:t>Чем больше активных ДЕ в мышце, тем большее напряжение она развивает </a:t>
            </a:r>
          </a:p>
        </p:txBody>
      </p:sp>
      <p:pic>
        <p:nvPicPr>
          <p:cNvPr id="2867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3962400"/>
            <a:ext cx="403225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562600" y="381000"/>
            <a:ext cx="16002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ДЕ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9600" y="4495800"/>
            <a:ext cx="1066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2 ДЕ</a:t>
            </a:r>
          </a:p>
        </p:txBody>
      </p:sp>
      <p:sp>
        <p:nvSpPr>
          <p:cNvPr id="10" name="Блок-схема: память с посл. доступом 9"/>
          <p:cNvSpPr/>
          <p:nvPr/>
        </p:nvSpPr>
        <p:spPr>
          <a:xfrm>
            <a:off x="755576" y="381000"/>
            <a:ext cx="3656012" cy="1335087"/>
          </a:xfrm>
          <a:prstGeom prst="flowChartMagnetic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Число активных ДЕ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1083</Words>
  <Application>Microsoft Office PowerPoint</Application>
  <PresentationFormat>Экран (4:3)</PresentationFormat>
  <Paragraphs>203</Paragraphs>
  <Slides>32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Times New Roman</vt:lpstr>
      <vt:lpstr>Wingdings</vt:lpstr>
      <vt:lpstr>Тема Office</vt:lpstr>
      <vt:lpstr>ФИЗИОЛОГИЧЕСКИЕ МЕХАНИЗМЫ И ЗАКОНОМЕРНОСТИ РАЗВИТИЯ ФИЗИЧЕСКИХ КАЧЕСТВ И ДВИГАТЕЛЬНЫХ НАВЫКОВ</vt:lpstr>
      <vt:lpstr>Условные обозначения</vt:lpstr>
      <vt:lpstr>Презентация PowerPoint</vt:lpstr>
      <vt:lpstr>1. Формы проявления, механизмы и резервы развития силы</vt:lpstr>
      <vt:lpstr>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ВЫВОД: Тренируя силу мышц, мы тренируем систему управления мышцами, т.е. ЦНС                          </vt:lpstr>
      <vt:lpstr>Функциональные резервы силы:</vt:lpstr>
      <vt:lpstr>Презентация PowerPoint</vt:lpstr>
      <vt:lpstr>2. Формы проявления, механизмы и резервы развития быстроты</vt:lpstr>
      <vt:lpstr>Презентация PowerPoint</vt:lpstr>
      <vt:lpstr>2. Формы проявления, механизмы и резервы развития быстроты</vt:lpstr>
      <vt:lpstr>2. Формы проявления, механизмы и резервы развития быстроты</vt:lpstr>
      <vt:lpstr>2. Формы проявления, механизмы и резервы развития быстроты</vt:lpstr>
      <vt:lpstr>                Вывод:</vt:lpstr>
      <vt:lpstr>Физиологическое обоснование тренировки быстроты</vt:lpstr>
      <vt:lpstr>Презентация PowerPoint</vt:lpstr>
      <vt:lpstr>3. Формы проявления, механизмы и резервы развития выносливости</vt:lpstr>
      <vt:lpstr>                   </vt:lpstr>
      <vt:lpstr>                   </vt:lpstr>
      <vt:lpstr>Презентация PowerPoint</vt:lpstr>
      <vt:lpstr>Презентация PowerPoint</vt:lpstr>
      <vt:lpstr>4. Понятие о ловкости и гибкости. </vt:lpstr>
      <vt:lpstr>Презентация PowerPoint</vt:lpstr>
      <vt:lpstr>Гибкость зависит от: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ФИЗИОЛОГИЧЕСКИЕ МЕХАНИЗМЫ И ЗАКОНОМЕРНОСТИ РАЗВИТИЯ ФИЗИЧЕСКИХ КАЧЕСТВ</dc:title>
  <dc:creator>Синяк</dc:creator>
  <cp:lastModifiedBy>Оксана</cp:lastModifiedBy>
  <cp:revision>20</cp:revision>
  <dcterms:created xsi:type="dcterms:W3CDTF">2015-02-28T06:38:39Z</dcterms:created>
  <dcterms:modified xsi:type="dcterms:W3CDTF">2020-04-10T12:22:42Z</dcterms:modified>
</cp:coreProperties>
</file>