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</p:sldMasterIdLst>
  <p:sldIdLst>
    <p:sldId id="256" r:id="rId9"/>
    <p:sldId id="30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59" r:id="rId18"/>
    <p:sldId id="269" r:id="rId19"/>
    <p:sldId id="270" r:id="rId20"/>
    <p:sldId id="303" r:id="rId21"/>
    <p:sldId id="304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CCFF"/>
    <a:srgbClr val="6A707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1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9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5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22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23"/>
            <a:ext cx="10131427" cy="3124199"/>
          </a:xfrm>
        </p:spPr>
        <p:txBody>
          <a:bodyPr/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D845-081C-4123-90F4-3983DE32E31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49B9-29FC-4BF2-8403-D4BEB547A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30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8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9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5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93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6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3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5027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13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7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4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9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92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1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67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5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2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19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028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10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34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48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00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19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36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6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16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9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5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6313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3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66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32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3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9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65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45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40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59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24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4551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95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94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3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01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8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67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6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81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00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28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1675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95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70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87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4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59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840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5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55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18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92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315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69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38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19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7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7" y="442110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38E4B9-ECA3-46C2-98C5-D9F27E12B1E4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2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80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93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2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73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2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160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38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5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9254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1" y="60190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6"/>
            <a:ext cx="4658219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3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98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5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1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BB75-6DBB-4D48-9FC4-F3660B06FC3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BDE2-7D3E-40F9-BA9F-112E89F2E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4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1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3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233DC7-67C3-4789-A128-8210AF0EE1A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8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38E4B9-ECA3-46C2-98C5-D9F27E12B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&#1072;.voshchinin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" y="289561"/>
            <a:ext cx="11567160" cy="201168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Психология физической культуры и спорта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276" y="2826331"/>
            <a:ext cx="10654145" cy="3255817"/>
          </a:xfrm>
        </p:spPr>
        <p:txBody>
          <a:bodyPr>
            <a:normAutofit/>
          </a:bodyPr>
          <a:lstStyle/>
          <a:p>
            <a:r>
              <a:rPr lang="ru-RU" sz="3200" dirty="0" err="1"/>
              <a:t>Вощинин</a:t>
            </a:r>
            <a:r>
              <a:rPr lang="ru-RU" sz="3200" dirty="0"/>
              <a:t> Александр Владимирович</a:t>
            </a:r>
          </a:p>
          <a:p>
            <a:r>
              <a:rPr lang="ru-RU" sz="3200" dirty="0"/>
              <a:t> кандидат психологических наук, спортивный психолог, психотерапевт</a:t>
            </a:r>
          </a:p>
          <a:p>
            <a:r>
              <a:rPr lang="ru-RU" sz="3200" dirty="0">
                <a:hlinkClick r:id="rId2"/>
              </a:rPr>
              <a:t>а</a:t>
            </a:r>
            <a:r>
              <a:rPr lang="en-US" sz="3200" dirty="0">
                <a:hlinkClick r:id="rId2"/>
              </a:rPr>
              <a:t>.voshchinin@mail.ru</a:t>
            </a:r>
            <a:endParaRPr lang="en-US" sz="3200" dirty="0"/>
          </a:p>
          <a:p>
            <a:r>
              <a:rPr lang="ru-RU" sz="3200" dirty="0"/>
              <a:t>+7 (</a:t>
            </a:r>
            <a:r>
              <a:rPr lang="en-US" sz="3200" dirty="0"/>
              <a:t>915</a:t>
            </a:r>
            <a:r>
              <a:rPr lang="ru-RU" sz="3200" dirty="0"/>
              <a:t>) </a:t>
            </a:r>
            <a:r>
              <a:rPr lang="en-US" sz="3200" dirty="0"/>
              <a:t>037</a:t>
            </a:r>
            <a:r>
              <a:rPr lang="ru-RU" sz="3200" dirty="0"/>
              <a:t>-</a:t>
            </a:r>
            <a:r>
              <a:rPr lang="en-US" sz="3200" dirty="0"/>
              <a:t>18</a:t>
            </a:r>
            <a:r>
              <a:rPr lang="ru-RU" sz="3200" dirty="0"/>
              <a:t>-</a:t>
            </a:r>
            <a:r>
              <a:rPr lang="en-US" sz="3200" dirty="0"/>
              <a:t>72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549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693" y="0"/>
            <a:ext cx="8944817" cy="90872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FF0066"/>
                </a:solidFill>
              </a:rPr>
              <a:t>Закономерности формирования двигательного навыка</a:t>
            </a:r>
          </a:p>
        </p:txBody>
      </p:sp>
      <p:sp>
        <p:nvSpPr>
          <p:cNvPr id="67587" name="Текст 2"/>
          <p:cNvSpPr>
            <a:spLocks noGrp="1"/>
          </p:cNvSpPr>
          <p:nvPr>
            <p:ph type="body" idx="1"/>
          </p:nvPr>
        </p:nvSpPr>
        <p:spPr>
          <a:xfrm>
            <a:off x="350533" y="908728"/>
            <a:ext cx="6127617" cy="5949279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dirty="0"/>
              <a:t>1.Образование двигательного навыка носит прогрессивно-поступательный характер (другими словами, формирование навыка всегда имеет тенденцию к росту);</a:t>
            </a:r>
          </a:p>
          <a:p>
            <a:r>
              <a:rPr lang="ru-RU" altLang="ru-RU" sz="2400" dirty="0"/>
              <a:t>2.Рост результатов в процессе формирования навыка неравномерен: в начале усвоения спортивного навыка результаты растут быстро, а затем постепенно их рост замедляется;</a:t>
            </a:r>
          </a:p>
          <a:p>
            <a:r>
              <a:rPr lang="ru-RU" altLang="ru-RU" sz="2400" dirty="0"/>
              <a:t>3.Результаты растут скачкообразно — с взлетами и спадами;</a:t>
            </a:r>
          </a:p>
          <a:p>
            <a:r>
              <a:rPr lang="ru-RU" altLang="ru-RU" sz="2400" dirty="0"/>
              <a:t>4.На стадии совершенствования навыка возникает стойкая стабилизация результатов, хотя на отдельных этапах его формирования возникает задержка в росте результатов. Это объясняется тем, что применяемые приемы совершенствования уже не обеспечивают дальнейшего развития техники. В этих случаях необходимо вносить рациональные изменения в методику тренировки. </a:t>
            </a:r>
          </a:p>
          <a:p>
            <a:endParaRPr lang="ru-RU" altLang="ru-RU" dirty="0"/>
          </a:p>
        </p:txBody>
      </p:sp>
      <p:pic>
        <p:nvPicPr>
          <p:cNvPr id="6758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6" y="908722"/>
            <a:ext cx="4647485" cy="527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3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 bwMode="auto">
          <a:xfrm>
            <a:off x="487680" y="188659"/>
            <a:ext cx="11338560" cy="86409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600" b="1" dirty="0"/>
              <a:t>Уровни организации движения по Н.А. Бернштейну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680" y="1052737"/>
            <a:ext cx="11338560" cy="5567139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1350" dirty="0"/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1350" dirty="0"/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b="1" dirty="0"/>
              <a:t>Уровень</a:t>
            </a:r>
            <a:r>
              <a:rPr lang="ru-RU" altLang="ru-RU" sz="2600" b="1" dirty="0">
                <a:solidFill>
                  <a:srgbClr val="FFFF00"/>
                </a:solidFill>
              </a:rPr>
              <a:t> </a:t>
            </a:r>
            <a:r>
              <a:rPr lang="ru-RU" altLang="ru-RU" sz="2600" b="1" dirty="0"/>
              <a:t>А</a:t>
            </a:r>
            <a:r>
              <a:rPr lang="ru-RU" altLang="ru-RU" sz="2600" dirty="0"/>
              <a:t>-самый низкий и филогенетически самый древний. У человека он не имеет самостоятельного значения, зато заведует очень важным аспектом любого движения - тонусом мышц.</a:t>
            </a:r>
          </a:p>
          <a:p>
            <a:pPr marL="257175" indent="-257175">
              <a:lnSpc>
                <a:spcPct val="140000"/>
              </a:lnSpc>
              <a:spcAft>
                <a:spcPct val="0"/>
              </a:spcAft>
            </a:pPr>
            <a:endParaRPr lang="ru-RU" altLang="ru-RU" sz="2600" dirty="0"/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Уровень В</a:t>
            </a:r>
            <a:r>
              <a:rPr lang="ru-RU" alt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altLang="ru-RU" sz="2600" dirty="0"/>
              <a:t>уровень </a:t>
            </a:r>
            <a:r>
              <a:rPr lang="ru-RU" altLang="ru-RU" sz="2600" dirty="0" err="1"/>
              <a:t>синергий</a:t>
            </a:r>
            <a:r>
              <a:rPr lang="ru-RU" altLang="ru-RU" sz="2600" dirty="0"/>
              <a:t>. На этом уровне перерабатываются в основном сигналы от мышечно-суставных рецепторов, которые сообщают о взаимном положении и движении частей тела.</a:t>
            </a:r>
          </a:p>
          <a:p>
            <a:pPr marL="257175" indent="-257175">
              <a:lnSpc>
                <a:spcPct val="140000"/>
              </a:lnSpc>
              <a:spcAft>
                <a:spcPct val="0"/>
              </a:spcAft>
            </a:pPr>
            <a:endParaRPr lang="ru-RU" altLang="ru-RU" sz="2600" dirty="0"/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b="1" dirty="0">
                <a:ea typeface="Calibri" panose="020F0502020204030204" pitchFamily="34" charset="0"/>
                <a:cs typeface="Calibri" panose="020F0502020204030204" pitchFamily="34" charset="0"/>
              </a:rPr>
              <a:t>Уровень С</a:t>
            </a:r>
            <a:r>
              <a:rPr lang="ru-RU" altLang="ru-RU" sz="2600" dirty="0"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600" dirty="0"/>
              <a:t>уровень пространственного поля. На него поступают сигналы от зрения, слуха, осязания, т. е. вся информация о внешнем пространстве. Поэтому на нем строятся движения, приспособленные к пространственным свойствам объектов - к их форме, положению, длине, весу и пр.</a:t>
            </a:r>
          </a:p>
          <a:p>
            <a:pPr marL="257175" indent="-257175">
              <a:lnSpc>
                <a:spcPct val="140000"/>
              </a:lnSpc>
              <a:spcAft>
                <a:spcPct val="0"/>
              </a:spcAft>
            </a:pPr>
            <a:endParaRPr lang="ru-RU" altLang="ru-RU" sz="1350" dirty="0"/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1350" dirty="0"/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5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xfrm>
            <a:off x="335280" y="116633"/>
            <a:ext cx="11277600" cy="7920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600" b="1" dirty="0"/>
              <a:t>Уровни организации движения по Н.А. Бернштейну</a:t>
            </a:r>
            <a:endParaRPr lang="ru-RU" alt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" y="1268760"/>
            <a:ext cx="11445240" cy="5328592"/>
          </a:xfrm>
        </p:spPr>
        <p:txBody>
          <a:bodyPr>
            <a:normAutofit fontScale="85000" lnSpcReduction="10000"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800" b="1" dirty="0"/>
              <a:t>Уровень </a:t>
            </a:r>
            <a:r>
              <a:rPr lang="en-US" sz="2800" b="1" dirty="0"/>
              <a:t>D</a:t>
            </a:r>
            <a:r>
              <a:rPr lang="en-US" sz="2800" dirty="0"/>
              <a:t> -</a:t>
            </a:r>
            <a:r>
              <a:rPr lang="ru-RU" sz="2800" dirty="0"/>
              <a:t> уровень предметных действий. Это корковый уровень, который заведует организацией действий с предметами. Он практически монопольно принадлежит человеку. К нему относятся все орудийные действия, манипуляции с предметами </a:t>
            </a:r>
          </a:p>
          <a:p>
            <a:pPr>
              <a:lnSpc>
                <a:spcPct val="150000"/>
              </a:lnSpc>
              <a:defRPr/>
            </a:pPr>
            <a:endParaRPr lang="ru-RU" sz="2800" dirty="0">
              <a:ea typeface="Calibri"/>
              <a:cs typeface="Times New Roman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800" b="1" dirty="0"/>
              <a:t>Уровень Е</a:t>
            </a:r>
            <a:r>
              <a:rPr lang="ru-RU" sz="2800" dirty="0"/>
              <a:t> -уровень интеллектуальных двигательных актов, в первую очередь речевых движений, движений письма, а также движения символической, или кодированной, речи - жестов глухонемых, азбуки Морзе и др. Движения этого уровня определяются не предметным, а отвлеченным, вербальным смыслом.</a:t>
            </a:r>
            <a:endParaRPr lang="ru-RU" sz="2800" dirty="0"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678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Концепция Н. А. Бернштейна: принцип сенсорных коррекций. Теории произвольного двигательного акта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0218" y="1233055"/>
            <a:ext cx="5659582" cy="53062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/>
              <a:t>Все эти уровни объединяют непроизвольные и произвольные движения в единую систему.</a:t>
            </a:r>
            <a:br>
              <a:rPr lang="ru-RU" sz="4400" b="1" dirty="0"/>
            </a:br>
            <a:endParaRPr lang="ru-RU" sz="4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/>
              <a:t>Первый и второй уровни ответственны за регуляцию непроизвольных движений (к ним относятся движения гладкой мускулатуры, тремор, тонус, синергии, автоматизмы и др.).</a:t>
            </a:r>
            <a:br>
              <a:rPr lang="ru-RU" sz="3800" b="1" dirty="0"/>
            </a:br>
            <a:endParaRPr lang="ru-RU" sz="3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800" b="1" dirty="0"/>
              <a:t>Третий-пятый уровни связаны с регуляцией произвольных двигательных актов, в которых участвуют как движения всего туловища (ходьба, бег, прыжки и др.), так и отдельных частей тела: рук (действия с предметами, письмо, рисование, различные мануальные навыки), лица(мимика), речевого аппарата (устная речь) и т. д. 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www.bestreferat.ru/images/paper/77/99/889997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4" y="1745673"/>
            <a:ext cx="5963726" cy="44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3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4182" y="207818"/>
            <a:ext cx="10799618" cy="609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Кольцевая регуляция движений и действий по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Н.А.Бернштейну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konspekta.net/studopediainfo/baza3/994547305880.files/image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6" y="1260764"/>
            <a:ext cx="4978606" cy="54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056" y="1136073"/>
            <a:ext cx="58327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Движение осуществляется под влияние трех групп сил:</a:t>
            </a:r>
          </a:p>
          <a:p>
            <a:r>
              <a:rPr lang="ru-RU" sz="2800" b="1" i="1" dirty="0"/>
              <a:t>1. реактивные силы. </a:t>
            </a:r>
          </a:p>
          <a:p>
            <a:r>
              <a:rPr lang="ru-RU" sz="2800" b="1" i="1" dirty="0"/>
              <a:t>2. инерционные силы. </a:t>
            </a:r>
          </a:p>
          <a:p>
            <a:r>
              <a:rPr lang="ru-RU" sz="2800" b="1" i="1" dirty="0"/>
              <a:t>3. внешние силы. </a:t>
            </a:r>
          </a:p>
          <a:p>
            <a:endParaRPr lang="ru-RU" sz="2800" b="1" dirty="0"/>
          </a:p>
          <a:p>
            <a:r>
              <a:rPr lang="ru-RU" sz="2800" b="1" dirty="0"/>
              <a:t>Главный фактор - исходное состояние мышцы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72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213360" y="0"/>
            <a:ext cx="11780520" cy="166116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>
                  <a:noFill/>
                </a:ln>
                <a:solidFill>
                  <a:srgbClr val="FF0066"/>
                </a:solidFill>
              </a:rPr>
              <a:t>Идеомоторная тренировка</a:t>
            </a:r>
            <a:br>
              <a:rPr lang="ru-RU" altLang="ru-RU" sz="3200" b="1" dirty="0">
                <a:ln>
                  <a:noFill/>
                </a:ln>
                <a:solidFill>
                  <a:srgbClr val="FF0066"/>
                </a:solidFill>
              </a:rPr>
            </a:br>
            <a:r>
              <a:rPr lang="ru-RU" altLang="ru-RU" sz="3200" b="1" dirty="0">
                <a:ln>
                  <a:noFill/>
                </a:ln>
                <a:solidFill>
                  <a:srgbClr val="FF0066"/>
                </a:solidFill>
              </a:rPr>
              <a:t>Проблема формирования двигательного умения и выработка навыка </a:t>
            </a:r>
            <a:br>
              <a:rPr lang="ru-RU" altLang="ru-RU" sz="3200" b="1" dirty="0">
                <a:ln>
                  <a:noFill/>
                </a:ln>
                <a:solidFill>
                  <a:srgbClr val="FF0066"/>
                </a:solidFill>
              </a:rPr>
            </a:br>
            <a:endParaRPr lang="ru-RU" altLang="ru-RU" sz="3200" b="1" dirty="0">
              <a:ln>
                <a:noFill/>
              </a:ln>
              <a:solidFill>
                <a:srgbClr val="FF0066"/>
              </a:solidFill>
            </a:endParaRPr>
          </a:p>
        </p:txBody>
      </p:sp>
      <p:sp>
        <p:nvSpPr>
          <p:cNvPr id="65539" name="Текст 2"/>
          <p:cNvSpPr>
            <a:spLocks noGrp="1"/>
          </p:cNvSpPr>
          <p:nvPr>
            <p:ph type="body" idx="1"/>
          </p:nvPr>
        </p:nvSpPr>
        <p:spPr>
          <a:xfrm>
            <a:off x="350520" y="1355170"/>
            <a:ext cx="8382000" cy="5218558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1800" b="1" dirty="0">
              <a:solidFill>
                <a:srgbClr val="FFCC99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0066"/>
                </a:solidFill>
              </a:rPr>
              <a:t>Процесс формирования двигательных навыков в спорте состоит из трех этапов:</a:t>
            </a:r>
          </a:p>
          <a:p>
            <a:pPr>
              <a:defRPr/>
            </a:pPr>
            <a:r>
              <a:rPr lang="ru-RU" sz="2400" dirty="0">
                <a:solidFill>
                  <a:srgbClr val="FFCC99"/>
                </a:solidFill>
              </a:rPr>
              <a:t/>
            </a:r>
            <a:br>
              <a:rPr lang="ru-RU" sz="2400" dirty="0">
                <a:solidFill>
                  <a:srgbClr val="FFCC99"/>
                </a:solidFill>
              </a:rPr>
            </a:br>
            <a:r>
              <a:rPr lang="ru-RU" sz="2400" dirty="0"/>
              <a:t>Ознакомление с общей структурой упражнения.</a:t>
            </a:r>
          </a:p>
          <a:p>
            <a:pPr>
              <a:defRPr/>
            </a:pPr>
            <a:r>
              <a:rPr lang="ru-RU" sz="2400" dirty="0"/>
              <a:t>  Создание на этой основе необходимых понятий и представлений - о технике выполнения двигательного действия.</a:t>
            </a:r>
          </a:p>
          <a:p>
            <a:pPr>
              <a:defRPr/>
            </a:pPr>
            <a:r>
              <a:rPr lang="ru-RU" sz="2400" dirty="0"/>
              <a:t> На этом этапе спортсмен отчетливо понимает цель действия, но имеет смутное понимание о способе ее достижения, поэтому, выполняя задание, делает достаточно грубые ошибки, много лишних движений, у него отсутствует двигательный навык. </a:t>
            </a:r>
          </a:p>
          <a:p>
            <a:pPr>
              <a:defRPr/>
            </a:pPr>
            <a:r>
              <a:rPr lang="ru-RU" sz="2400" dirty="0"/>
              <a:t>Зрительный контроль тренера над выполнением упражнения необходим.</a:t>
            </a:r>
          </a:p>
          <a:p>
            <a:pPr eaLnBrk="1" hangingPunct="1">
              <a:defRPr/>
            </a:pPr>
            <a:endParaRPr lang="ru-RU" altLang="ru-RU" dirty="0"/>
          </a:p>
        </p:txBody>
      </p:sp>
      <p:pic>
        <p:nvPicPr>
          <p:cNvPr id="6451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83" y="1954772"/>
            <a:ext cx="2425304" cy="364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5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 bwMode="auto">
          <a:xfrm>
            <a:off x="746774" y="188640"/>
            <a:ext cx="10850879" cy="576064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66"/>
                </a:solidFill>
              </a:rPr>
              <a:t>Овладение приемами формирования навыка</a:t>
            </a:r>
          </a:p>
        </p:txBody>
      </p:sp>
      <p:sp>
        <p:nvSpPr>
          <p:cNvPr id="65539" name="Текст 2"/>
          <p:cNvSpPr>
            <a:spLocks noGrp="1"/>
          </p:cNvSpPr>
          <p:nvPr>
            <p:ph type="body" idx="1"/>
          </p:nvPr>
        </p:nvSpPr>
        <p:spPr>
          <a:xfrm>
            <a:off x="213373" y="908720"/>
            <a:ext cx="8079105" cy="576064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sz="3800" dirty="0"/>
              <a:t>На этом этапе  важны поиск и закрепление наиболее эффективных движений, необходимых для правильного выполнения упражнения. </a:t>
            </a:r>
          </a:p>
          <a:p>
            <a:pPr eaLnBrk="1" hangingPunct="1"/>
            <a:endParaRPr lang="ru-RU" altLang="ru-RU" sz="3800" dirty="0"/>
          </a:p>
          <a:p>
            <a:pPr eaLnBrk="1" hangingPunct="1"/>
            <a:r>
              <a:rPr lang="ru-RU" altLang="ru-RU" sz="3800" dirty="0"/>
              <a:t>В результате двигательные представления становятся более полными и точными, мышечно-двигательные ощущения и восприятия более четкими и осознанными.</a:t>
            </a:r>
          </a:p>
          <a:p>
            <a:pPr eaLnBrk="1" hangingPunct="1"/>
            <a:endParaRPr lang="ru-RU" altLang="ru-RU" sz="3800" dirty="0"/>
          </a:p>
          <a:p>
            <a:pPr eaLnBrk="1" hangingPunct="1"/>
            <a:r>
              <a:rPr lang="ru-RU" altLang="ru-RU" sz="3800" dirty="0"/>
              <a:t> Зрительный контроль за выполнением упражнения перестает быть ведущим, большая роль отводится двигательным и вестибулярным компонентам контроля.</a:t>
            </a:r>
            <a:br>
              <a:rPr lang="ru-RU" altLang="ru-RU" sz="3800" dirty="0"/>
            </a:br>
            <a:endParaRPr lang="ru-RU" altLang="ru-RU" sz="3800" dirty="0"/>
          </a:p>
          <a:p>
            <a:pPr eaLnBrk="1" hangingPunct="1"/>
            <a:endParaRPr lang="ru-RU" altLang="ru-RU" dirty="0"/>
          </a:p>
        </p:txBody>
      </p:sp>
      <p:pic>
        <p:nvPicPr>
          <p:cNvPr id="6554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54" y="1318799"/>
            <a:ext cx="2765823" cy="18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80" y="3585925"/>
            <a:ext cx="3137297" cy="20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8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16632"/>
            <a:ext cx="11155680" cy="7920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0066"/>
                </a:solidFill>
              </a:rPr>
              <a:t>Закрепление и совершенствование навыка</a:t>
            </a:r>
          </a:p>
        </p:txBody>
      </p:sp>
      <p:sp>
        <p:nvSpPr>
          <p:cNvPr id="66563" name="Текст 2"/>
          <p:cNvSpPr>
            <a:spLocks noGrp="1"/>
          </p:cNvSpPr>
          <p:nvPr>
            <p:ph type="body" idx="1"/>
          </p:nvPr>
        </p:nvSpPr>
        <p:spPr>
          <a:xfrm>
            <a:off x="426721" y="908720"/>
            <a:ext cx="7075411" cy="594928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Представление об упражнении на этом этапе становится ясным и отчетливым. </a:t>
            </a:r>
          </a:p>
          <a:p>
            <a:r>
              <a:rPr lang="ru-RU" altLang="ru-RU" sz="2800" dirty="0"/>
              <a:t>Двигательное действие выполняется быстро, точно и экономно. </a:t>
            </a:r>
          </a:p>
          <a:p>
            <a:r>
              <a:rPr lang="ru-RU" altLang="ru-RU" sz="2800" dirty="0"/>
              <a:t>Необходимость зрительного контроля исчезает. </a:t>
            </a:r>
          </a:p>
          <a:p>
            <a:r>
              <a:rPr lang="ru-RU" altLang="ru-RU" sz="2800" dirty="0"/>
              <a:t>Контроль осуществляется в основном при помощи мышечно-двигательных ощущений. </a:t>
            </a:r>
          </a:p>
          <a:p>
            <a:r>
              <a:rPr lang="ru-RU" altLang="ru-RU" sz="2800" dirty="0"/>
              <a:t>Этот этап не имеет завершения. Он продолжается до тех пор, пока спортсмен тренируется и выступает на соревнованиях.</a:t>
            </a:r>
          </a:p>
          <a:p>
            <a:endParaRPr lang="ru-RU" altLang="ru-RU" sz="2400" dirty="0"/>
          </a:p>
        </p:txBody>
      </p:sp>
      <p:pic>
        <p:nvPicPr>
          <p:cNvPr id="6656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2"/>
          <a:stretch>
            <a:fillRect/>
          </a:stretch>
        </p:blipFill>
        <p:spPr bwMode="auto">
          <a:xfrm>
            <a:off x="8183880" y="1701899"/>
            <a:ext cx="3474245" cy="34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9005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Задачи психологической подготовки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753" y="1870364"/>
            <a:ext cx="2070501" cy="217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ПСИХИКА: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СОЗНАНИЕ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ЛИЧНОСТЬ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Процессы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Свойства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Состояния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7383" y="4461163"/>
            <a:ext cx="2249633" cy="224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ТЕЛО: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Функциональное состояние;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Физические качества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9199" y="1870364"/>
            <a:ext cx="2251361" cy="2251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ДВИЖЕНИЯ: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Динамические характеристики;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Двигательный навык;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Программа движений и действий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3564" y="1129144"/>
            <a:ext cx="3117272" cy="2992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Синхронизация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Взаиморегуляция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Оптимизация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Нивелирование негативных взаимовлияний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764704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Двигательный навык – основа технической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109" y="2022764"/>
            <a:ext cx="9116291" cy="42256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Двигательный навык</a:t>
            </a:r>
            <a:r>
              <a:rPr lang="ru-RU" b="1" dirty="0">
                <a:solidFill>
                  <a:schemeClr val="tx1"/>
                </a:solidFill>
              </a:rPr>
              <a:t> – это действие, доведенное в процессе упражнения до высокой степени совершенства, выполняемое точно, экономично, качественно. 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</a:rPr>
              <a:t>Овладеть двигательными навыками (другими словами, техникой физических упражнений) – значит научиться управлять двигательными действиями, регулировать их в пространственных и временных параметрах с определенной интенсивностью прилагаемых усилий.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584" y="236538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srgbClr val="FF388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492896"/>
            <a:ext cx="8064896" cy="21602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Процесс по формированию двигательных навыков имеет свои психологические особенности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Овал 3"/>
          <p:cNvSpPr/>
          <p:nvPr/>
        </p:nvSpPr>
        <p:spPr>
          <a:xfrm>
            <a:off x="7642212" y="1226720"/>
            <a:ext cx="2232248" cy="936104"/>
          </a:xfrm>
          <a:prstGeom prst="ellips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Целостность действия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279576" y="1196752"/>
            <a:ext cx="2232248" cy="936104"/>
          </a:xfrm>
          <a:prstGeom prst="ellips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Совершенство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2279576" y="4912065"/>
            <a:ext cx="2376264" cy="1008112"/>
          </a:xfrm>
          <a:prstGeom prst="ellips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Автоматизм</a:t>
            </a:r>
          </a:p>
        </p:txBody>
      </p:sp>
      <p:sp>
        <p:nvSpPr>
          <p:cNvPr id="8" name="Овал 7"/>
          <p:cNvSpPr/>
          <p:nvPr/>
        </p:nvSpPr>
        <p:spPr>
          <a:xfrm>
            <a:off x="7564467" y="4878498"/>
            <a:ext cx="2387740" cy="1008112"/>
          </a:xfrm>
          <a:prstGeom prst="ellips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Осознанность</a:t>
            </a:r>
          </a:p>
        </p:txBody>
      </p:sp>
    </p:spTree>
    <p:extLst>
      <p:ext uri="{BB962C8B-B14F-4D97-AF65-F5344CB8AC3E}">
        <p14:creationId xmlns:p14="http://schemas.microsoft.com/office/powerpoint/2010/main" val="26538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764704"/>
            <a:ext cx="7704856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Целостность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2776"/>
            <a:ext cx="5761856" cy="496855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Двигательный навык всегда состоит из ряда элементов двигательного действия. Не сумма этих элементов определяет навык, а целостный характер действия. Он подчиняет составляющие элементы основной задаче выполняемого действия и превращает их в средство для осуществления этой задачи.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005064"/>
            <a:ext cx="3195784" cy="2013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1571646"/>
            <a:ext cx="3030187" cy="1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4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16" y="836712"/>
            <a:ext cx="7344935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Совершенство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412776"/>
            <a:ext cx="7776864" cy="1296144"/>
          </a:xfrm>
        </p:spPr>
        <p:txBody>
          <a:bodyPr/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В выполнении всех элементов целостного двигательного действия требуется высокая степень совершенства: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07568" y="2915460"/>
            <a:ext cx="25922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Точность движений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5880" y="2915460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Устойчивость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31791" y="2915460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Гибкость навыка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3861048"/>
            <a:ext cx="2592288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791" y="3837740"/>
            <a:ext cx="2353688" cy="1391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6" y="3837740"/>
            <a:ext cx="2087191" cy="1391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7582" y="5373217"/>
            <a:ext cx="2808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prstClr val="black"/>
                </a:solidFill>
              </a:rPr>
              <a:t>Координированность</a:t>
            </a:r>
            <a:r>
              <a:rPr lang="ru-RU" sz="1600" b="1" dirty="0">
                <a:solidFill>
                  <a:prstClr val="black"/>
                </a:solidFill>
              </a:rPr>
              <a:t> по пространственным, временным и силовым компонентам.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4871" y="5359771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Низкая подверженность воздействиям сбивающих факторов.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1791" y="5373228"/>
            <a:ext cx="235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Разнообразие способов выполнять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7137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836712"/>
            <a:ext cx="770485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Автоматизм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90" y="1556792"/>
            <a:ext cx="4104455" cy="4608512"/>
          </a:xfrm>
        </p:spPr>
        <p:txBody>
          <a:bodyPr/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Двигательные навыки следует довести до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автоматизма, не исключая при этом функцию сознания.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573016"/>
            <a:ext cx="273630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11" y="1656256"/>
            <a:ext cx="3233880" cy="46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836712"/>
            <a:ext cx="7200919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Осознанность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779" y="1556792"/>
            <a:ext cx="2448388" cy="232948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Двигательные действия спортсмена всегда должны быть осознанными.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3933056"/>
            <a:ext cx="3571875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968690"/>
            <a:ext cx="3528392" cy="2346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628800"/>
            <a:ext cx="417646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836712"/>
            <a:ext cx="8064896" cy="23042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Сознательный процесс </a:t>
            </a:r>
            <a:r>
              <a:rPr lang="ru-RU" dirty="0">
                <a:solidFill>
                  <a:schemeClr val="tx1"/>
                </a:solidFill>
              </a:rPr>
              <a:t>-Процесс образования навыков и использование их в деятельности.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В зависимости от задач и условий выполнения действия те или иные заученные движения могут выполняться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1624" y="3068960"/>
            <a:ext cx="2592288" cy="720080"/>
          </a:xfrm>
          <a:prstGeom prst="roundRect">
            <a:avLst/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Автоматически (неосознанно)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0056" y="3068960"/>
            <a:ext cx="2664296" cy="720080"/>
          </a:xfrm>
          <a:prstGeom prst="roundRect">
            <a:avLst/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Не автоматически (сознательно)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9576" y="429309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Вместе с тем все действие в целом всегда выполняется осознанно, поскольку спортсмен понимает </a:t>
            </a:r>
            <a:r>
              <a:rPr lang="ru-RU" sz="2400" b="1" dirty="0">
                <a:solidFill>
                  <a:srgbClr val="FF388C">
                    <a:lumMod val="75000"/>
                  </a:srgbClr>
                </a:solidFill>
              </a:rPr>
              <a:t>цель, задачи, средства и результаты своей деятельности</a:t>
            </a:r>
            <a:r>
              <a:rPr lang="ru-RU" sz="2000" b="1" dirty="0">
                <a:solidFill>
                  <a:srgbClr val="FF388C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787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Wingdings 2</vt:lpstr>
      <vt:lpstr>Тема Office</vt:lpstr>
      <vt:lpstr>1_Остин</vt:lpstr>
      <vt:lpstr>2_Остин</vt:lpstr>
      <vt:lpstr>3_Остин</vt:lpstr>
      <vt:lpstr>4_Остин</vt:lpstr>
      <vt:lpstr>5_Остин</vt:lpstr>
      <vt:lpstr>6_Остин</vt:lpstr>
      <vt:lpstr>7_Остин</vt:lpstr>
      <vt:lpstr>Психология физической культуры и спорта</vt:lpstr>
      <vt:lpstr>Задачи психологической подготовки</vt:lpstr>
      <vt:lpstr>Двигательный навык – основа технической подготовки</vt:lpstr>
      <vt:lpstr>Процесс по формированию двигательных навыков имеет свои психологические особенности:</vt:lpstr>
      <vt:lpstr>Целостность действия</vt:lpstr>
      <vt:lpstr> Совершенство</vt:lpstr>
      <vt:lpstr>Автоматизм</vt:lpstr>
      <vt:lpstr>Осознанность</vt:lpstr>
      <vt:lpstr>Презентация PowerPoint</vt:lpstr>
      <vt:lpstr>Закономерности формирования двигательного навыка</vt:lpstr>
      <vt:lpstr>Уровни организации движения по Н.А. Бернштейну</vt:lpstr>
      <vt:lpstr>Уровни организации движения по Н.А. Бернштейну</vt:lpstr>
      <vt:lpstr> Концепция Н. А. Бернштейна: принцип сенсорных коррекций. Теории произвольного двигательного акта</vt:lpstr>
      <vt:lpstr>Кольцевая регуляция движений и действий по Н.А.Бернштейну</vt:lpstr>
      <vt:lpstr>Идеомоторная тренировка Проблема формирования двигательного умения и выработка навыка  </vt:lpstr>
      <vt:lpstr>Овладение приемами формирования навыка</vt:lpstr>
      <vt:lpstr>Закрепление и совершенствование навыка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</dc:title>
  <dc:creator>annanoxova@gmail.com</dc:creator>
  <cp:lastModifiedBy>Оксана</cp:lastModifiedBy>
  <cp:revision>41</cp:revision>
  <dcterms:created xsi:type="dcterms:W3CDTF">2016-06-05T14:33:06Z</dcterms:created>
  <dcterms:modified xsi:type="dcterms:W3CDTF">2020-03-26T04:39:12Z</dcterms:modified>
</cp:coreProperties>
</file>