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B2DA06-B678-4B1C-B487-90CB2EA5D209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61C752-65BD-4E84-BD4A-8AE5886A9E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061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37E28E-6906-4E14-AF2F-5AE420E83D5C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447C7F-DDB6-41CD-990D-AF8EC22EFF98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A16675-E176-4910-B933-0787416A6EAE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BA40B1-BCB3-477A-ABFC-D62423E5B019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C024B4-DC00-4C72-96D1-D5133E182C41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C3D2BB-943C-4325-B04C-C0840DA8D866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EEED0D-CB55-45CE-88C5-68D46E6A2FAD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4F637-488F-45D0-B5EC-9397FBCC0C99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96A6A-2C65-42E6-AF86-0875344444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4F637-488F-45D0-B5EC-9397FBCC0C99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96A6A-2C65-42E6-AF86-0875344444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4F637-488F-45D0-B5EC-9397FBCC0C99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96A6A-2C65-42E6-AF86-0875344444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4F637-488F-45D0-B5EC-9397FBCC0C99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96A6A-2C65-42E6-AF86-0875344444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4F637-488F-45D0-B5EC-9397FBCC0C99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96A6A-2C65-42E6-AF86-0875344444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4F637-488F-45D0-B5EC-9397FBCC0C99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96A6A-2C65-42E6-AF86-0875344444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4F637-488F-45D0-B5EC-9397FBCC0C99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96A6A-2C65-42E6-AF86-0875344444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4F637-488F-45D0-B5EC-9397FBCC0C99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96A6A-2C65-42E6-AF86-0875344444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4F637-488F-45D0-B5EC-9397FBCC0C99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96A6A-2C65-42E6-AF86-0875344444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4F637-488F-45D0-B5EC-9397FBCC0C99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96A6A-2C65-42E6-AF86-0875344444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4F637-488F-45D0-B5EC-9397FBCC0C99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96A6A-2C65-42E6-AF86-0875344444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4F637-488F-45D0-B5EC-9397FBCC0C99}" type="datetimeFigureOut">
              <a:rPr lang="ru-RU" smtClean="0"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96A6A-2C65-42E6-AF86-08753444448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64A5A3-D6FD-4ACA-9137-F7440C098869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0199" y="2201611"/>
            <a:ext cx="8723312" cy="2559050"/>
          </a:xfrm>
        </p:spPr>
        <p:txBody>
          <a:bodyPr/>
          <a:lstStyle/>
          <a:p>
            <a:pPr eaLnBrk="1" hangingPunct="1"/>
            <a:r>
              <a:rPr lang="ru-RU" sz="6000" b="1" dirty="0" smtClean="0">
                <a:solidFill>
                  <a:schemeClr val="accent2"/>
                </a:solidFill>
              </a:rPr>
              <a:t>Электронные таблицы </a:t>
            </a:r>
            <a:r>
              <a:rPr lang="en-US" sz="6000" b="1" dirty="0" smtClean="0">
                <a:solidFill>
                  <a:schemeClr val="accent2"/>
                </a:solidFill>
              </a:rPr>
              <a:t>Excel </a:t>
            </a:r>
            <a:endParaRPr lang="ru-RU" sz="6000" b="1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56166B-64A8-427B-84A0-D419BC2557E1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33795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/>
              <a:t>Электронные таблицы</a:t>
            </a:r>
          </a:p>
        </p:txBody>
      </p:sp>
      <p:pic>
        <p:nvPicPr>
          <p:cNvPr id="33797" name="Picture 2" descr="Орех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39888" y="1706563"/>
            <a:ext cx="4525962" cy="4194175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</p:pic>
      <p:sp>
        <p:nvSpPr>
          <p:cNvPr id="14" name="Скругленная прямоугольная выноска 13"/>
          <p:cNvSpPr/>
          <p:nvPr/>
        </p:nvSpPr>
        <p:spPr>
          <a:xfrm>
            <a:off x="201613" y="3079750"/>
            <a:ext cx="1366837" cy="838200"/>
          </a:xfrm>
          <a:prstGeom prst="wedgeRoundRectCallout">
            <a:avLst>
              <a:gd name="adj1" fmla="val 56363"/>
              <a:gd name="adj2" fmla="val 75510"/>
              <a:gd name="adj3" fmla="val 16667"/>
            </a:avLst>
          </a:prstGeom>
          <a:solidFill>
            <a:srgbClr val="FFFF99"/>
          </a:solidFill>
          <a:ln w="12700">
            <a:noFill/>
          </a:ln>
          <a:effectLst>
            <a:outerShdw dist="38100" dir="2700000" algn="tl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72000" bIns="108000" anchor="ctr"/>
          <a:lstStyle/>
          <a:p>
            <a:pPr algn="ctr">
              <a:defRPr/>
            </a:pPr>
            <a:r>
              <a:rPr lang="ru-RU" sz="2200" b="0" dirty="0">
                <a:solidFill>
                  <a:srgbClr val="000000"/>
                </a:solidFill>
              </a:rPr>
              <a:t>номера</a:t>
            </a:r>
          </a:p>
          <a:p>
            <a:pPr algn="ctr">
              <a:defRPr/>
            </a:pPr>
            <a:r>
              <a:rPr lang="ru-RU" sz="2200" b="0" dirty="0">
                <a:solidFill>
                  <a:srgbClr val="000000"/>
                </a:solidFill>
              </a:rPr>
              <a:t>строк</a:t>
            </a:r>
            <a:endParaRPr lang="ru-RU" sz="2200" b="0" dirty="0"/>
          </a:p>
        </p:txBody>
      </p:sp>
      <p:pic>
        <p:nvPicPr>
          <p:cNvPr id="214023" name="Picture 7" descr="Орех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39888" y="2979738"/>
            <a:ext cx="4525962" cy="331787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</p:pic>
      <p:sp>
        <p:nvSpPr>
          <p:cNvPr id="8" name="Скругленная прямоугольная выноска 7"/>
          <p:cNvSpPr/>
          <p:nvPr/>
        </p:nvSpPr>
        <p:spPr>
          <a:xfrm>
            <a:off x="2355850" y="3521075"/>
            <a:ext cx="1514475" cy="569913"/>
          </a:xfrm>
          <a:prstGeom prst="wedgeRoundRectCallout">
            <a:avLst>
              <a:gd name="adj1" fmla="val 35977"/>
              <a:gd name="adj2" fmla="val -112802"/>
              <a:gd name="adj3" fmla="val 16667"/>
            </a:avLst>
          </a:prstGeom>
          <a:solidFill>
            <a:srgbClr val="FFFF99"/>
          </a:solidFill>
          <a:ln w="12700">
            <a:noFill/>
          </a:ln>
          <a:effectLst>
            <a:outerShdw dist="38100" dir="2700000" algn="tl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72000" bIns="108000" anchor="ctr"/>
          <a:lstStyle/>
          <a:p>
            <a:pPr algn="ctr">
              <a:defRPr/>
            </a:pPr>
            <a:r>
              <a:rPr lang="ru-RU" sz="2200" b="0" dirty="0">
                <a:solidFill>
                  <a:srgbClr val="000000"/>
                </a:solidFill>
              </a:rPr>
              <a:t>строка</a:t>
            </a:r>
            <a:endParaRPr lang="ru-RU" sz="2200" b="0" dirty="0"/>
          </a:p>
        </p:txBody>
      </p:sp>
      <p:pic>
        <p:nvPicPr>
          <p:cNvPr id="214024" name="Picture 8" descr="Орех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67300" y="1706563"/>
            <a:ext cx="1044575" cy="4194175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</p:pic>
      <p:sp>
        <p:nvSpPr>
          <p:cNvPr id="17" name="Скругленная прямоугольная выноска 16"/>
          <p:cNvSpPr/>
          <p:nvPr/>
        </p:nvSpPr>
        <p:spPr>
          <a:xfrm>
            <a:off x="6353175" y="5157788"/>
            <a:ext cx="1625600" cy="569912"/>
          </a:xfrm>
          <a:prstGeom prst="wedgeRoundRectCallout">
            <a:avLst>
              <a:gd name="adj1" fmla="val -82055"/>
              <a:gd name="adj2" fmla="val -70952"/>
              <a:gd name="adj3" fmla="val 16667"/>
            </a:avLst>
          </a:prstGeom>
          <a:solidFill>
            <a:srgbClr val="FFFF99"/>
          </a:solidFill>
          <a:ln w="12700">
            <a:noFill/>
          </a:ln>
          <a:effectLst>
            <a:outerShdw dist="38100" dir="2700000" algn="tl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72000" bIns="108000" anchor="ctr"/>
          <a:lstStyle/>
          <a:p>
            <a:pPr algn="ctr">
              <a:defRPr/>
            </a:pPr>
            <a:r>
              <a:rPr lang="ru-RU" sz="2200" b="0" dirty="0">
                <a:solidFill>
                  <a:srgbClr val="000000"/>
                </a:solidFill>
              </a:rPr>
              <a:t>столбец</a:t>
            </a:r>
            <a:endParaRPr lang="ru-RU" sz="2200" b="0" dirty="0"/>
          </a:p>
        </p:txBody>
      </p:sp>
      <p:sp>
        <p:nvSpPr>
          <p:cNvPr id="18" name="Скругленная прямоугольная выноска 17"/>
          <p:cNvSpPr/>
          <p:nvPr/>
        </p:nvSpPr>
        <p:spPr>
          <a:xfrm>
            <a:off x="4678363" y="933450"/>
            <a:ext cx="2743200" cy="509588"/>
          </a:xfrm>
          <a:prstGeom prst="wedgeRoundRectCallout">
            <a:avLst>
              <a:gd name="adj1" fmla="val -5575"/>
              <a:gd name="adj2" fmla="val 115957"/>
              <a:gd name="adj3" fmla="val 16667"/>
            </a:avLst>
          </a:prstGeom>
          <a:solidFill>
            <a:srgbClr val="FFFF99"/>
          </a:solidFill>
          <a:ln w="12700">
            <a:noFill/>
          </a:ln>
          <a:effectLst>
            <a:outerShdw dist="38100" dir="2700000" algn="tl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72000" bIns="108000" anchor="ctr"/>
          <a:lstStyle/>
          <a:p>
            <a:pPr algn="ctr">
              <a:defRPr/>
            </a:pPr>
            <a:r>
              <a:rPr lang="ru-RU" sz="2200" b="0" dirty="0">
                <a:solidFill>
                  <a:srgbClr val="000000"/>
                </a:solidFill>
              </a:rPr>
              <a:t>имена столбцов</a:t>
            </a:r>
            <a:endParaRPr lang="ru-RU" sz="2200" b="0" dirty="0"/>
          </a:p>
        </p:txBody>
      </p:sp>
      <p:sp>
        <p:nvSpPr>
          <p:cNvPr id="19" name="Скругленная прямоугольная выноска 18"/>
          <p:cNvSpPr/>
          <p:nvPr/>
        </p:nvSpPr>
        <p:spPr>
          <a:xfrm>
            <a:off x="1125538" y="962025"/>
            <a:ext cx="1790700" cy="838200"/>
          </a:xfrm>
          <a:prstGeom prst="wedgeRoundRectCallout">
            <a:avLst>
              <a:gd name="adj1" fmla="val 58195"/>
              <a:gd name="adj2" fmla="val 119188"/>
              <a:gd name="adj3" fmla="val 16667"/>
            </a:avLst>
          </a:prstGeom>
          <a:solidFill>
            <a:srgbClr val="FFFF99"/>
          </a:solidFill>
          <a:ln w="12700">
            <a:noFill/>
          </a:ln>
          <a:effectLst>
            <a:outerShdw dist="38100" dir="2700000" algn="tl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72000" bIns="108000" anchor="ctr"/>
          <a:lstStyle/>
          <a:p>
            <a:pPr algn="ctr">
              <a:defRPr/>
            </a:pPr>
            <a:r>
              <a:rPr lang="ru-RU" sz="2200" b="0" dirty="0">
                <a:solidFill>
                  <a:srgbClr val="000000"/>
                </a:solidFill>
              </a:rPr>
              <a:t>активная ячейка</a:t>
            </a:r>
            <a:endParaRPr lang="ru-RU" sz="2200" b="0" dirty="0"/>
          </a:p>
        </p:txBody>
      </p:sp>
      <p:sp>
        <p:nvSpPr>
          <p:cNvPr id="20" name="Скругленная прямоугольная выноска 19"/>
          <p:cNvSpPr/>
          <p:nvPr/>
        </p:nvSpPr>
        <p:spPr>
          <a:xfrm>
            <a:off x="712788" y="5341938"/>
            <a:ext cx="1905000" cy="838200"/>
          </a:xfrm>
          <a:prstGeom prst="wedgeRoundRectCallout">
            <a:avLst>
              <a:gd name="adj1" fmla="val 40861"/>
              <a:gd name="adj2" fmla="val -101501"/>
              <a:gd name="adj3" fmla="val 16667"/>
            </a:avLst>
          </a:prstGeom>
          <a:solidFill>
            <a:srgbClr val="FFFF99"/>
          </a:solidFill>
          <a:ln w="12700">
            <a:noFill/>
          </a:ln>
          <a:effectLst>
            <a:outerShdw dist="38100" dir="2700000" algn="tl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72000" bIns="108000" anchor="ctr"/>
          <a:lstStyle/>
          <a:p>
            <a:pPr algn="ctr">
              <a:defRPr/>
            </a:pPr>
            <a:r>
              <a:rPr lang="ru-RU" sz="2200" b="0" dirty="0">
                <a:solidFill>
                  <a:srgbClr val="000000"/>
                </a:solidFill>
              </a:rPr>
              <a:t>неактивная ячейка</a:t>
            </a:r>
            <a:endParaRPr lang="ru-RU" sz="2200" b="0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6540500" y="2082800"/>
            <a:ext cx="2228850" cy="268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68275" indent="-271463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ru-RU" sz="2800" b="0"/>
              <a:t>текст</a:t>
            </a:r>
          </a:p>
          <a:p>
            <a:pPr marL="168275" indent="-271463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ru-RU" sz="2800" b="0"/>
              <a:t>числа</a:t>
            </a:r>
          </a:p>
          <a:p>
            <a:pPr marL="168275" indent="-271463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ru-RU" sz="2800"/>
              <a:t>формулы</a:t>
            </a:r>
          </a:p>
          <a:p>
            <a:pPr marL="168275" indent="-271463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ru-RU" sz="2800" b="0"/>
              <a:t>время</a:t>
            </a:r>
          </a:p>
          <a:p>
            <a:pPr marL="168275" indent="-271463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ru-RU" sz="2800" b="0"/>
              <a:t>дата</a:t>
            </a:r>
          </a:p>
          <a:p>
            <a:pPr marL="625475" lvl="1" indent="-271463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14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2140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14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8" grpId="0" animBg="1"/>
      <p:bldP spid="8" grpId="1" animBg="1"/>
      <p:bldP spid="17" grpId="0" animBg="1"/>
      <p:bldP spid="18" grpId="0" animBg="1"/>
      <p:bldP spid="19" grpId="0" animBg="1"/>
      <p:bldP spid="19" grpId="1" animBg="1"/>
      <p:bldP spid="20" grpId="0" animBg="1"/>
      <p:bldP spid="20" grpId="1" animBg="1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2998" name="Picture 6" descr="Орех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" y="4876800"/>
            <a:ext cx="8067675" cy="129540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</p:pic>
      <p:sp>
        <p:nvSpPr>
          <p:cNvPr id="34819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C2B5A3-0C92-431B-A353-79D8FCA99A01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34820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21" name="Text Box 4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/>
              <a:t>Начало работы с </a:t>
            </a:r>
            <a:r>
              <a:rPr lang="en-US" sz="3000" i="1"/>
              <a:t>Microsoft Excel</a:t>
            </a:r>
            <a:endParaRPr lang="ru-RU" sz="3000"/>
          </a:p>
        </p:txBody>
      </p:sp>
      <p:pic>
        <p:nvPicPr>
          <p:cNvPr id="34822" name="Picture 2" descr="Орех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38" y="949325"/>
            <a:ext cx="698500" cy="64770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</p:pic>
      <p:sp>
        <p:nvSpPr>
          <p:cNvPr id="34823" name="Прямоугольник 8"/>
          <p:cNvSpPr>
            <a:spLocks noChangeArrowheads="1"/>
          </p:cNvSpPr>
          <p:nvPr/>
        </p:nvSpPr>
        <p:spPr bwMode="auto">
          <a:xfrm>
            <a:off x="1144588" y="1011238"/>
            <a:ext cx="66421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600" b="0">
                <a:solidFill>
                  <a:srgbClr val="000000"/>
                </a:solidFill>
              </a:rPr>
              <a:t>Программы – </a:t>
            </a:r>
            <a:r>
              <a:rPr lang="en-US" sz="2600" b="0">
                <a:solidFill>
                  <a:srgbClr val="000000"/>
                </a:solidFill>
              </a:rPr>
              <a:t>Microsoft Office – Excel 2007</a:t>
            </a:r>
            <a:endParaRPr lang="ru-RU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412750" y="1665288"/>
            <a:ext cx="74771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600" b="0">
                <a:solidFill>
                  <a:srgbClr val="000000"/>
                </a:solidFill>
              </a:rPr>
              <a:t>Файлы: </a:t>
            </a:r>
            <a:r>
              <a:rPr lang="en-US" sz="2600" b="0">
                <a:solidFill>
                  <a:srgbClr val="000000"/>
                </a:solidFill>
              </a:rPr>
              <a:t>        </a:t>
            </a:r>
            <a:r>
              <a:rPr lang="en-US" sz="2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*.xlsx</a:t>
            </a:r>
            <a:r>
              <a:rPr lang="en-US" sz="2600" b="0">
                <a:solidFill>
                  <a:srgbClr val="000000"/>
                </a:solidFill>
              </a:rPr>
              <a:t> (</a:t>
            </a:r>
            <a:r>
              <a:rPr lang="ru-RU" sz="2600" b="0">
                <a:solidFill>
                  <a:srgbClr val="000000"/>
                </a:solidFill>
              </a:rPr>
              <a:t>старая версия –</a:t>
            </a:r>
            <a:r>
              <a:rPr lang="en-US" sz="2600" b="0">
                <a:solidFill>
                  <a:srgbClr val="000000"/>
                </a:solidFill>
              </a:rPr>
              <a:t>  </a:t>
            </a:r>
            <a:r>
              <a:rPr lang="en-US" sz="2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*.xls</a:t>
            </a:r>
            <a:r>
              <a:rPr lang="en-US" sz="2600" b="0">
                <a:solidFill>
                  <a:srgbClr val="000000"/>
                </a:solidFill>
              </a:rPr>
              <a:t>)</a:t>
            </a:r>
            <a:endParaRPr lang="ru-RU"/>
          </a:p>
        </p:txBody>
      </p:sp>
      <p:pic>
        <p:nvPicPr>
          <p:cNvPr id="212996" name="Picture 4" descr="Орех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17675" y="1587500"/>
            <a:ext cx="685800" cy="66040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</p:pic>
      <p:sp>
        <p:nvSpPr>
          <p:cNvPr id="13" name="Прямоугольник 12"/>
          <p:cNvSpPr/>
          <p:nvPr/>
        </p:nvSpPr>
        <p:spPr>
          <a:xfrm>
            <a:off x="473075" y="2397125"/>
            <a:ext cx="6302375" cy="1857375"/>
          </a:xfrm>
          <a:prstGeom prst="rect">
            <a:avLst/>
          </a:prstGeom>
          <a:solidFill>
            <a:srgbClr val="E6E6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r>
              <a:rPr lang="ru-RU" sz="2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Вася</a:t>
            </a:r>
            <a:r>
              <a:rPr lang="en-US" sz="2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26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xlsx</a:t>
            </a:r>
            <a:r>
              <a:rPr lang="ru-RU" sz="2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0" i="1" dirty="0">
                <a:solidFill>
                  <a:srgbClr val="000000"/>
                </a:solidFill>
              </a:rPr>
              <a:t>рабочая книга</a:t>
            </a:r>
            <a:r>
              <a:rPr lang="en-US" sz="2600" b="0" dirty="0">
                <a:solidFill>
                  <a:srgbClr val="000000"/>
                </a:solidFill>
              </a:rPr>
              <a:t> </a:t>
            </a:r>
            <a:endParaRPr lang="ru-RU" dirty="0"/>
          </a:p>
        </p:txBody>
      </p:sp>
      <p:sp>
        <p:nvSpPr>
          <p:cNvPr id="14" name="Загнутый угол 13"/>
          <p:cNvSpPr>
            <a:spLocks noChangeArrowheads="1"/>
          </p:cNvSpPr>
          <p:nvPr/>
        </p:nvSpPr>
        <p:spPr bwMode="auto">
          <a:xfrm>
            <a:off x="788988" y="2974975"/>
            <a:ext cx="1203325" cy="1019175"/>
          </a:xfrm>
          <a:prstGeom prst="foldedCorner">
            <a:avLst>
              <a:gd name="adj" fmla="val 32153"/>
            </a:avLst>
          </a:prstGeom>
          <a:solidFill>
            <a:srgbClr val="FFFF99"/>
          </a:solidFill>
          <a:ln w="12700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lIns="90000" tIns="46800" rIns="90000" bIns="46800" anchor="ctr"/>
          <a:lstStyle/>
          <a:p>
            <a:pPr algn="ctr"/>
            <a:r>
              <a:rPr lang="ru-RU"/>
              <a:t>Лист 1</a:t>
            </a:r>
          </a:p>
        </p:txBody>
      </p:sp>
      <p:sp>
        <p:nvSpPr>
          <p:cNvPr id="15" name="Загнутый угол 14"/>
          <p:cNvSpPr>
            <a:spLocks noChangeArrowheads="1"/>
          </p:cNvSpPr>
          <p:nvPr/>
        </p:nvSpPr>
        <p:spPr bwMode="auto">
          <a:xfrm>
            <a:off x="2252663" y="2974975"/>
            <a:ext cx="1203325" cy="1019175"/>
          </a:xfrm>
          <a:prstGeom prst="foldedCorner">
            <a:avLst>
              <a:gd name="adj" fmla="val 32153"/>
            </a:avLst>
          </a:prstGeom>
          <a:solidFill>
            <a:srgbClr val="FFFF99"/>
          </a:solidFill>
          <a:ln w="12700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lIns="90000" tIns="46800" rIns="90000" bIns="46800" anchor="ctr"/>
          <a:lstStyle/>
          <a:p>
            <a:pPr algn="ctr"/>
            <a:r>
              <a:rPr lang="ru-RU"/>
              <a:t>Лист </a:t>
            </a:r>
            <a:r>
              <a:rPr lang="en-US"/>
              <a:t>2</a:t>
            </a:r>
            <a:endParaRPr lang="ru-RU"/>
          </a:p>
        </p:txBody>
      </p:sp>
      <p:sp>
        <p:nvSpPr>
          <p:cNvPr id="16" name="Загнутый угол 15"/>
          <p:cNvSpPr>
            <a:spLocks noChangeArrowheads="1"/>
          </p:cNvSpPr>
          <p:nvPr/>
        </p:nvSpPr>
        <p:spPr bwMode="auto">
          <a:xfrm>
            <a:off x="3714750" y="2974975"/>
            <a:ext cx="1203325" cy="1019175"/>
          </a:xfrm>
          <a:prstGeom prst="foldedCorner">
            <a:avLst>
              <a:gd name="adj" fmla="val 32153"/>
            </a:avLst>
          </a:prstGeom>
          <a:solidFill>
            <a:srgbClr val="FFFF99"/>
          </a:solidFill>
          <a:ln w="12700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lIns="90000" tIns="46800" rIns="90000" bIns="46800" anchor="ctr"/>
          <a:lstStyle/>
          <a:p>
            <a:pPr algn="ctr"/>
            <a:r>
              <a:rPr lang="ru-RU"/>
              <a:t>План </a:t>
            </a:r>
            <a:br>
              <a:rPr lang="ru-RU"/>
            </a:br>
            <a:r>
              <a:rPr lang="ru-RU"/>
              <a:t>по валу</a:t>
            </a:r>
          </a:p>
        </p:txBody>
      </p:sp>
      <p:sp>
        <p:nvSpPr>
          <p:cNvPr id="17" name="Загнутый угол 16"/>
          <p:cNvSpPr>
            <a:spLocks noChangeArrowheads="1"/>
          </p:cNvSpPr>
          <p:nvPr/>
        </p:nvSpPr>
        <p:spPr bwMode="auto">
          <a:xfrm>
            <a:off x="5216525" y="2974975"/>
            <a:ext cx="1203325" cy="1019175"/>
          </a:xfrm>
          <a:prstGeom prst="foldedCorner">
            <a:avLst>
              <a:gd name="adj" fmla="val 32153"/>
            </a:avLst>
          </a:prstGeom>
          <a:solidFill>
            <a:srgbClr val="FFFF99"/>
          </a:solidFill>
          <a:ln w="12700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lIns="90000" tIns="46800" rIns="90000" bIns="46800" anchor="ctr"/>
          <a:lstStyle/>
          <a:p>
            <a:pPr algn="ctr"/>
            <a:r>
              <a:rPr lang="ru-RU"/>
              <a:t>Вал </a:t>
            </a:r>
            <a:br>
              <a:rPr lang="ru-RU"/>
            </a:br>
            <a:r>
              <a:rPr lang="ru-RU"/>
              <a:t>по плану</a:t>
            </a:r>
          </a:p>
        </p:txBody>
      </p:sp>
      <p:sp>
        <p:nvSpPr>
          <p:cNvPr id="19" name="Скругленная прямоугольная выноска 18"/>
          <p:cNvSpPr/>
          <p:nvPr/>
        </p:nvSpPr>
        <p:spPr>
          <a:xfrm>
            <a:off x="847725" y="4562475"/>
            <a:ext cx="1838325" cy="808038"/>
          </a:xfrm>
          <a:prstGeom prst="wedgeRoundRectCallout">
            <a:avLst>
              <a:gd name="adj1" fmla="val -19222"/>
              <a:gd name="adj2" fmla="val 114762"/>
              <a:gd name="adj3" fmla="val 16667"/>
            </a:avLst>
          </a:prstGeom>
          <a:solidFill>
            <a:srgbClr val="FFFF99"/>
          </a:solidFill>
          <a:ln w="12700">
            <a:noFill/>
          </a:ln>
          <a:effectLst>
            <a:outerShdw dist="38100" dir="2700000" algn="tl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72000" bIns="108000" anchor="ctr"/>
          <a:lstStyle/>
          <a:p>
            <a:pPr algn="ctr">
              <a:defRPr/>
            </a:pPr>
            <a:r>
              <a:rPr lang="ru-RU" sz="2200" b="0" dirty="0">
                <a:solidFill>
                  <a:srgbClr val="000000"/>
                </a:solidFill>
              </a:rPr>
              <a:t>переходы по листам </a:t>
            </a:r>
            <a:endParaRPr lang="ru-RU" sz="2200" b="0" dirty="0"/>
          </a:p>
        </p:txBody>
      </p:sp>
      <p:sp>
        <p:nvSpPr>
          <p:cNvPr id="22" name="Выгнутая вверх стрелка 21"/>
          <p:cNvSpPr>
            <a:spLocks noChangeArrowheads="1"/>
          </p:cNvSpPr>
          <p:nvPr/>
        </p:nvSpPr>
        <p:spPr bwMode="auto">
          <a:xfrm rot="176943" flipH="1">
            <a:off x="2589213" y="5399088"/>
            <a:ext cx="1655762" cy="473075"/>
          </a:xfrm>
          <a:prstGeom prst="curvedDownArrow">
            <a:avLst>
              <a:gd name="adj1" fmla="val 24937"/>
              <a:gd name="adj2" fmla="val 49859"/>
              <a:gd name="adj3" fmla="val 25000"/>
            </a:avLst>
          </a:prstGeom>
          <a:solidFill>
            <a:srgbClr val="FF0000"/>
          </a:solidFill>
          <a:ln w="12700" algn="ctr">
            <a:solidFill>
              <a:srgbClr val="FF0000"/>
            </a:solidFill>
            <a:round/>
            <a:headEnd/>
            <a:tailEnd type="none" w="lg" len="lg"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23" name="Скругленная прямоугольная выноска 22"/>
          <p:cNvSpPr/>
          <p:nvPr/>
        </p:nvSpPr>
        <p:spPr>
          <a:xfrm>
            <a:off x="3167063" y="4706938"/>
            <a:ext cx="1009650" cy="519112"/>
          </a:xfrm>
          <a:prstGeom prst="wedgeRoundRectCallout">
            <a:avLst>
              <a:gd name="adj1" fmla="val 13166"/>
              <a:gd name="adj2" fmla="val 94392"/>
              <a:gd name="adj3" fmla="val 16667"/>
            </a:avLst>
          </a:prstGeom>
          <a:solidFill>
            <a:srgbClr val="FFFF99"/>
          </a:solidFill>
          <a:ln w="12700">
            <a:noFill/>
          </a:ln>
          <a:effectLst>
            <a:outerShdw dist="38100" dir="2700000" algn="tl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72000" bIns="108000" anchor="ctr"/>
          <a:lstStyle/>
          <a:p>
            <a:pPr algn="ctr">
              <a:defRPr/>
            </a:pPr>
            <a:r>
              <a:rPr lang="ru-RU" sz="2200" b="0" dirty="0">
                <a:solidFill>
                  <a:srgbClr val="000000"/>
                </a:solidFill>
              </a:rPr>
              <a:t>ЛКМ</a:t>
            </a:r>
            <a:endParaRPr lang="ru-RU" sz="2200" b="0" dirty="0"/>
          </a:p>
        </p:txBody>
      </p:sp>
      <p:sp>
        <p:nvSpPr>
          <p:cNvPr id="24" name="Скругленная прямоугольная выноска 23"/>
          <p:cNvSpPr/>
          <p:nvPr/>
        </p:nvSpPr>
        <p:spPr>
          <a:xfrm>
            <a:off x="4524375" y="5187950"/>
            <a:ext cx="1009650" cy="519113"/>
          </a:xfrm>
          <a:prstGeom prst="wedgeRoundRectCallout">
            <a:avLst>
              <a:gd name="adj1" fmla="val 13166"/>
              <a:gd name="adj2" fmla="val 94392"/>
              <a:gd name="adj3" fmla="val 16667"/>
            </a:avLst>
          </a:prstGeom>
          <a:solidFill>
            <a:srgbClr val="FFFF99"/>
          </a:solidFill>
          <a:ln w="12700">
            <a:noFill/>
          </a:ln>
          <a:effectLst>
            <a:outerShdw dist="38100" dir="2700000" algn="tl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72000" bIns="108000" anchor="ctr"/>
          <a:lstStyle/>
          <a:p>
            <a:pPr algn="ctr">
              <a:defRPr/>
            </a:pPr>
            <a:r>
              <a:rPr lang="ru-RU" sz="2200" b="0" dirty="0">
                <a:solidFill>
                  <a:srgbClr val="000000"/>
                </a:solidFill>
              </a:rPr>
              <a:t>ПКМ</a:t>
            </a:r>
            <a:endParaRPr lang="ru-RU" sz="2200" b="0" dirty="0"/>
          </a:p>
        </p:txBody>
      </p:sp>
      <p:sp>
        <p:nvSpPr>
          <p:cNvPr id="20" name="Скругленная прямоугольная выноска 19"/>
          <p:cNvSpPr/>
          <p:nvPr/>
        </p:nvSpPr>
        <p:spPr>
          <a:xfrm>
            <a:off x="6699250" y="5127625"/>
            <a:ext cx="1816100" cy="519113"/>
          </a:xfrm>
          <a:prstGeom prst="wedgeRoundRectCallout">
            <a:avLst>
              <a:gd name="adj1" fmla="val 13166"/>
              <a:gd name="adj2" fmla="val 94392"/>
              <a:gd name="adj3" fmla="val 16667"/>
            </a:avLst>
          </a:prstGeom>
          <a:solidFill>
            <a:srgbClr val="FFFF99"/>
          </a:solidFill>
          <a:ln w="12700">
            <a:noFill/>
          </a:ln>
          <a:effectLst>
            <a:outerShdw dist="38100" dir="2700000" algn="tl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72000" bIns="108000" anchor="ctr"/>
          <a:lstStyle/>
          <a:p>
            <a:pPr algn="ctr">
              <a:defRPr/>
            </a:pPr>
            <a:r>
              <a:rPr lang="ru-RU" sz="2200" b="0" dirty="0">
                <a:solidFill>
                  <a:srgbClr val="000000"/>
                </a:solidFill>
              </a:rPr>
              <a:t>новый лист</a:t>
            </a:r>
            <a:endParaRPr lang="ru-RU" sz="2200" b="0" dirty="0"/>
          </a:p>
        </p:txBody>
      </p:sp>
      <p:pic>
        <p:nvPicPr>
          <p:cNvPr id="212999" name="Picture 7" descr="Орех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0238" y="3371850"/>
            <a:ext cx="2976562" cy="3214688"/>
          </a:xfrm>
          <a:prstGeom prst="rect">
            <a:avLst/>
          </a:prstGeom>
          <a:noFill/>
          <a:ln w="63500">
            <a:solidFill>
              <a:schemeClr val="bg1"/>
            </a:solidFill>
            <a:miter lim="800000"/>
            <a:headEnd/>
            <a:tailEnd type="none" w="lg" len="lg"/>
          </a:ln>
          <a:effectLst>
            <a:outerShdw blurRad="558800" dist="38100" dir="2700000" sx="104000" sy="104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12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12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12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22" grpId="0" animBg="1"/>
      <p:bldP spid="23" grpId="0" animBg="1"/>
      <p:bldP spid="24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B739C4-CB3E-4026-8279-398E6535370A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35843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/>
              <a:t>Адреса</a:t>
            </a:r>
          </a:p>
        </p:txBody>
      </p:sp>
      <p:pic>
        <p:nvPicPr>
          <p:cNvPr id="215042" name="Picture 2" descr="Орех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100" y="1819275"/>
            <a:ext cx="3619500" cy="2655888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50800" dir="2760000" algn="ctr" rotWithShape="0">
              <a:srgbClr val="000000">
                <a:alpha val="46000"/>
              </a:srgbClr>
            </a:outerShdw>
          </a:effectLst>
        </p:spPr>
      </p:pic>
      <p:sp>
        <p:nvSpPr>
          <p:cNvPr id="7" name="Скругленная прямоугольная выноска 6"/>
          <p:cNvSpPr/>
          <p:nvPr/>
        </p:nvSpPr>
        <p:spPr>
          <a:xfrm>
            <a:off x="460375" y="960438"/>
            <a:ext cx="3592513" cy="569912"/>
          </a:xfrm>
          <a:prstGeom prst="wedgeRoundRectCallout">
            <a:avLst>
              <a:gd name="adj1" fmla="val -26833"/>
              <a:gd name="adj2" fmla="val 100223"/>
              <a:gd name="adj3" fmla="val 16667"/>
            </a:avLst>
          </a:prstGeom>
          <a:solidFill>
            <a:srgbClr val="FFFF99"/>
          </a:solidFill>
          <a:ln w="12700">
            <a:noFill/>
          </a:ln>
          <a:effectLst>
            <a:outerShdw dist="38100" dir="2700000" algn="tl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72000" bIns="108000" anchor="ctr"/>
          <a:lstStyle/>
          <a:p>
            <a:pPr algn="ctr">
              <a:defRPr/>
            </a:pPr>
            <a:r>
              <a:rPr lang="ru-RU" sz="2200" b="0" dirty="0">
                <a:solidFill>
                  <a:srgbClr val="000000"/>
                </a:solidFill>
              </a:rPr>
              <a:t>адрес активной ячейки</a:t>
            </a:r>
            <a:endParaRPr lang="ru-RU" sz="2200" b="0" dirty="0"/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1287463" y="3549650"/>
            <a:ext cx="1706562" cy="569913"/>
          </a:xfrm>
          <a:prstGeom prst="wedgeRoundRectCallout">
            <a:avLst>
              <a:gd name="adj1" fmla="val 11536"/>
              <a:gd name="adj2" fmla="val -156759"/>
              <a:gd name="adj3" fmla="val 16667"/>
            </a:avLst>
          </a:prstGeom>
          <a:solidFill>
            <a:srgbClr val="FFFF99"/>
          </a:solidFill>
          <a:ln w="12700">
            <a:noFill/>
          </a:ln>
          <a:effectLst>
            <a:outerShdw dist="38100" dir="2700000" algn="tl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72000" bIns="108000" anchor="ctr"/>
          <a:lstStyle/>
          <a:p>
            <a:pPr algn="ctr">
              <a:defRPr/>
            </a:pPr>
            <a:r>
              <a:rPr lang="ru-RU" sz="2200" b="0" dirty="0">
                <a:solidFill>
                  <a:srgbClr val="000000"/>
                </a:solidFill>
              </a:rPr>
              <a:t>ячейка </a:t>
            </a:r>
            <a:r>
              <a:rPr lang="en-US" sz="2200" dirty="0">
                <a:solidFill>
                  <a:srgbClr val="000000"/>
                </a:solidFill>
              </a:rPr>
              <a:t>B2</a:t>
            </a:r>
            <a:endParaRPr lang="ru-RU" sz="2200" dirty="0"/>
          </a:p>
        </p:txBody>
      </p:sp>
      <p:pic>
        <p:nvPicPr>
          <p:cNvPr id="215043" name="Picture 3" descr="Орех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6175" y="1819275"/>
            <a:ext cx="3619500" cy="2655888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50800" dir="2760000" algn="ctr" rotWithShape="0">
              <a:srgbClr val="000000">
                <a:alpha val="46000"/>
              </a:srgbClr>
            </a:outerShdw>
          </a:effectLst>
        </p:spPr>
      </p:pic>
      <p:sp>
        <p:nvSpPr>
          <p:cNvPr id="10" name="Скругленная прямоугольная выноска 9"/>
          <p:cNvSpPr/>
          <p:nvPr/>
        </p:nvSpPr>
        <p:spPr>
          <a:xfrm>
            <a:off x="5589588" y="1000125"/>
            <a:ext cx="2419350" cy="568325"/>
          </a:xfrm>
          <a:prstGeom prst="wedgeRoundRectCallout">
            <a:avLst>
              <a:gd name="adj1" fmla="val 1187"/>
              <a:gd name="adj2" fmla="val 262528"/>
              <a:gd name="adj3" fmla="val 16667"/>
            </a:avLst>
          </a:prstGeom>
          <a:solidFill>
            <a:srgbClr val="FFFF99"/>
          </a:solidFill>
          <a:ln w="12700">
            <a:noFill/>
          </a:ln>
          <a:effectLst>
            <a:outerShdw dist="38100" dir="2700000" algn="tl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72000" bIns="108000" anchor="ctr"/>
          <a:lstStyle/>
          <a:p>
            <a:pPr algn="ctr">
              <a:defRPr/>
            </a:pPr>
            <a:r>
              <a:rPr lang="ru-RU" sz="2200" b="0" dirty="0">
                <a:solidFill>
                  <a:srgbClr val="000000"/>
                </a:solidFill>
              </a:rPr>
              <a:t>диапазон </a:t>
            </a:r>
            <a:r>
              <a:rPr lang="en-US" sz="2200" dirty="0">
                <a:solidFill>
                  <a:srgbClr val="000000"/>
                </a:solidFill>
              </a:rPr>
              <a:t>B2</a:t>
            </a:r>
            <a:r>
              <a:rPr lang="ru-RU" sz="2200" dirty="0">
                <a:solidFill>
                  <a:srgbClr val="000000"/>
                </a:solidFill>
              </a:rPr>
              <a:t>:С7</a:t>
            </a:r>
            <a:endParaRPr lang="ru-RU" sz="2200" dirty="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400050" y="4665663"/>
            <a:ext cx="82042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>
                <a:solidFill>
                  <a:srgbClr val="3333FF"/>
                </a:solidFill>
              </a:rPr>
              <a:t>Ссылки в формулах: </a:t>
            </a:r>
            <a:r>
              <a:rPr lang="ru-RU" sz="2600" b="0">
                <a:solidFill>
                  <a:srgbClr val="000000"/>
                </a:solidFill>
              </a:rPr>
              <a:t> </a:t>
            </a:r>
            <a:br>
              <a:rPr lang="ru-RU" sz="2600" b="0">
                <a:solidFill>
                  <a:srgbClr val="000000"/>
                </a:solidFill>
              </a:rPr>
            </a:br>
            <a:r>
              <a:rPr lang="ru-RU" sz="2600" b="0">
                <a:solidFill>
                  <a:srgbClr val="000000"/>
                </a:solidFill>
              </a:rPr>
              <a:t>         </a:t>
            </a:r>
            <a:r>
              <a:rPr lang="ru-RU" sz="2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B2+2*C3      </a:t>
            </a:r>
            <a:r>
              <a:rPr lang="ru-RU" sz="2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A2+2*</a:t>
            </a:r>
            <a:r>
              <a:rPr lang="ru-RU" sz="2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СУММ(</a:t>
            </a:r>
            <a:r>
              <a:rPr lang="en-US" sz="2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B2:C</a:t>
            </a:r>
            <a:r>
              <a:rPr lang="ru-RU" sz="2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7)</a:t>
            </a:r>
            <a:endParaRPr lang="ru-RU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Скругленная прямоугольная выноска 11"/>
          <p:cNvSpPr/>
          <p:nvPr/>
        </p:nvSpPr>
        <p:spPr>
          <a:xfrm flipH="1">
            <a:off x="5397500" y="2125663"/>
            <a:ext cx="647700" cy="463550"/>
          </a:xfrm>
          <a:prstGeom prst="wedgeRoundRectCallout">
            <a:avLst>
              <a:gd name="adj1" fmla="val -89613"/>
              <a:gd name="adj2" fmla="val 92473"/>
              <a:gd name="adj3" fmla="val 16667"/>
            </a:avLst>
          </a:prstGeom>
          <a:solidFill>
            <a:srgbClr val="E6E6FF"/>
          </a:solidFill>
          <a:ln w="12700">
            <a:noFill/>
          </a:ln>
          <a:effectLst>
            <a:outerShdw dist="38100" dir="2700000" algn="tl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en-US" sz="2200" dirty="0">
                <a:solidFill>
                  <a:srgbClr val="000000"/>
                </a:solidFill>
              </a:rPr>
              <a:t>B2</a:t>
            </a:r>
            <a:endParaRPr lang="ru-RU" sz="2200" dirty="0"/>
          </a:p>
        </p:txBody>
      </p:sp>
      <p:sp>
        <p:nvSpPr>
          <p:cNvPr id="13" name="Скругленная прямоугольная выноска 12"/>
          <p:cNvSpPr/>
          <p:nvPr/>
        </p:nvSpPr>
        <p:spPr>
          <a:xfrm flipH="1">
            <a:off x="7977188" y="3752850"/>
            <a:ext cx="647700" cy="463550"/>
          </a:xfrm>
          <a:prstGeom prst="wedgeRoundRectCallout">
            <a:avLst>
              <a:gd name="adj1" fmla="val 136485"/>
              <a:gd name="adj2" fmla="val 9396"/>
              <a:gd name="adj3" fmla="val 16667"/>
            </a:avLst>
          </a:prstGeom>
          <a:solidFill>
            <a:srgbClr val="E6E6FF"/>
          </a:solidFill>
          <a:ln w="12700">
            <a:noFill/>
          </a:ln>
          <a:effectLst>
            <a:outerShdw dist="38100" dir="2700000" algn="tl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ru-RU" sz="2200" dirty="0">
                <a:solidFill>
                  <a:srgbClr val="000000"/>
                </a:solidFill>
              </a:rPr>
              <a:t>С7</a:t>
            </a:r>
            <a:endParaRPr lang="ru-RU" sz="2200" dirty="0"/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1049338" y="5697538"/>
            <a:ext cx="7002462" cy="663575"/>
            <a:chOff x="464" y="2126"/>
            <a:chExt cx="4411" cy="418"/>
          </a:xfrm>
        </p:grpSpPr>
        <p:sp>
          <p:nvSpPr>
            <p:cNvPr id="35854" name="Text Box 32"/>
            <p:cNvSpPr txBox="1">
              <a:spLocks noChangeArrowheads="1"/>
            </p:cNvSpPr>
            <p:nvPr/>
          </p:nvSpPr>
          <p:spPr bwMode="auto">
            <a:xfrm>
              <a:off x="758" y="2193"/>
              <a:ext cx="4117" cy="296"/>
            </a:xfrm>
            <a:prstGeom prst="rect">
              <a:avLst/>
            </a:prstGeom>
            <a:solidFill>
              <a:srgbClr val="D1D1FF"/>
            </a:solidFill>
            <a:ln w="12700">
              <a:solidFill>
                <a:srgbClr val="00008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2400"/>
                <a:t>  Формула всегда начинается знаком «=»!</a:t>
              </a:r>
            </a:p>
          </p:txBody>
        </p:sp>
        <p:sp>
          <p:nvSpPr>
            <p:cNvPr id="35855" name="Oval 33"/>
            <p:cNvSpPr>
              <a:spLocks noChangeArrowheads="1"/>
            </p:cNvSpPr>
            <p:nvPr/>
          </p:nvSpPr>
          <p:spPr bwMode="auto">
            <a:xfrm>
              <a:off x="464" y="2126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440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  <a:endParaRPr lang="ru-RU" sz="440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5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4D0199-EDB8-44AF-AE5D-7A5E1BCA409A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36867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/>
              <a:t>Ввод данных</a:t>
            </a:r>
          </a:p>
        </p:txBody>
      </p:sp>
      <p:pic>
        <p:nvPicPr>
          <p:cNvPr id="216066" name="Picture 2" descr="Орех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17725" y="1876425"/>
            <a:ext cx="4953000" cy="2589213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99000"/>
              </a:prstClr>
            </a:outerShdw>
          </a:effectLst>
        </p:spPr>
      </p:pic>
      <p:sp>
        <p:nvSpPr>
          <p:cNvPr id="6" name="Скругленная прямоугольная выноска 5"/>
          <p:cNvSpPr/>
          <p:nvPr/>
        </p:nvSpPr>
        <p:spPr>
          <a:xfrm>
            <a:off x="460375" y="1114425"/>
            <a:ext cx="1570038" cy="1320800"/>
          </a:xfrm>
          <a:prstGeom prst="wedgeRoundRectCallout">
            <a:avLst>
              <a:gd name="adj1" fmla="val 79717"/>
              <a:gd name="adj2" fmla="val 24561"/>
              <a:gd name="adj3" fmla="val 16667"/>
            </a:avLst>
          </a:prstGeom>
          <a:solidFill>
            <a:srgbClr val="FFFF99"/>
          </a:solidFill>
          <a:ln w="12700">
            <a:noFill/>
          </a:ln>
          <a:effectLst>
            <a:outerShdw dist="38100" dir="2700000" algn="tl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72000" bIns="108000" anchor="ctr"/>
          <a:lstStyle/>
          <a:p>
            <a:pPr algn="ctr">
              <a:defRPr/>
            </a:pPr>
            <a:r>
              <a:rPr lang="ru-RU" sz="2200" b="0" dirty="0">
                <a:solidFill>
                  <a:srgbClr val="000000"/>
                </a:solidFill>
              </a:rPr>
              <a:t>адрес активной ячейки</a:t>
            </a:r>
            <a:endParaRPr lang="ru-RU" sz="2200" b="0" dirty="0"/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2174875" y="1038225"/>
            <a:ext cx="2368550" cy="598488"/>
          </a:xfrm>
          <a:prstGeom prst="wedgeRoundRectCallout">
            <a:avLst>
              <a:gd name="adj1" fmla="val 39880"/>
              <a:gd name="adj2" fmla="val 106623"/>
              <a:gd name="adj3" fmla="val 16667"/>
            </a:avLst>
          </a:prstGeom>
          <a:solidFill>
            <a:srgbClr val="FFFF99"/>
          </a:solidFill>
          <a:ln w="12700">
            <a:noFill/>
          </a:ln>
          <a:effectLst>
            <a:outerShdw dist="38100" dir="2700000" algn="tl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72000" bIns="108000" anchor="ctr"/>
          <a:lstStyle/>
          <a:p>
            <a:pPr algn="ctr">
              <a:defRPr/>
            </a:pPr>
            <a:r>
              <a:rPr lang="ru-RU" sz="2200" b="0" dirty="0">
                <a:solidFill>
                  <a:srgbClr val="000000"/>
                </a:solidFill>
              </a:rPr>
              <a:t>отменить (</a:t>
            </a:r>
            <a:r>
              <a:rPr lang="en-US" sz="2200" b="0" i="1" dirty="0">
                <a:solidFill>
                  <a:srgbClr val="000000"/>
                </a:solidFill>
              </a:rPr>
              <a:t>Esc</a:t>
            </a:r>
            <a:r>
              <a:rPr lang="ru-RU" sz="2200" b="0" dirty="0">
                <a:solidFill>
                  <a:srgbClr val="000000"/>
                </a:solidFill>
              </a:rPr>
              <a:t>)</a:t>
            </a:r>
            <a:endParaRPr lang="ru-RU" sz="2200" b="0" dirty="0"/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4659313" y="1038225"/>
            <a:ext cx="2366962" cy="598488"/>
          </a:xfrm>
          <a:prstGeom prst="wedgeRoundRectCallout">
            <a:avLst>
              <a:gd name="adj1" fmla="val -41828"/>
              <a:gd name="adj2" fmla="val 96969"/>
              <a:gd name="adj3" fmla="val 16667"/>
            </a:avLst>
          </a:prstGeom>
          <a:solidFill>
            <a:srgbClr val="FFFF99"/>
          </a:solidFill>
          <a:ln w="12700">
            <a:noFill/>
          </a:ln>
          <a:effectLst>
            <a:outerShdw dist="38100" dir="2700000" algn="tl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72000" bIns="108000" anchor="ctr"/>
          <a:lstStyle/>
          <a:p>
            <a:pPr algn="ctr">
              <a:defRPr/>
            </a:pPr>
            <a:r>
              <a:rPr lang="ru-RU" sz="2200" b="0" dirty="0">
                <a:solidFill>
                  <a:srgbClr val="000000"/>
                </a:solidFill>
              </a:rPr>
              <a:t>принять (</a:t>
            </a:r>
            <a:r>
              <a:rPr lang="en-US" sz="2200" b="0" i="1" dirty="0">
                <a:solidFill>
                  <a:srgbClr val="000000"/>
                </a:solidFill>
              </a:rPr>
              <a:t>Enter</a:t>
            </a:r>
            <a:r>
              <a:rPr lang="ru-RU" sz="2200" b="0" dirty="0">
                <a:solidFill>
                  <a:srgbClr val="000000"/>
                </a:solidFill>
              </a:rPr>
              <a:t>)</a:t>
            </a:r>
            <a:endParaRPr lang="ru-RU" sz="2200" b="0" dirty="0"/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6140450" y="2336800"/>
            <a:ext cx="2579688" cy="839788"/>
          </a:xfrm>
          <a:prstGeom prst="wedgeRoundRectCallout">
            <a:avLst>
              <a:gd name="adj1" fmla="val -69496"/>
              <a:gd name="adj2" fmla="val -64002"/>
              <a:gd name="adj3" fmla="val 16667"/>
            </a:avLst>
          </a:prstGeom>
          <a:solidFill>
            <a:srgbClr val="FFFF99"/>
          </a:solidFill>
          <a:ln w="12700">
            <a:noFill/>
          </a:ln>
          <a:effectLst>
            <a:outerShdw dist="38100" dir="2700000" algn="tl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72000" bIns="108000" anchor="ctr"/>
          <a:lstStyle/>
          <a:p>
            <a:pPr algn="ctr">
              <a:defRPr/>
            </a:pPr>
            <a:r>
              <a:rPr lang="ru-RU" sz="2200" b="0" dirty="0">
                <a:solidFill>
                  <a:srgbClr val="000000"/>
                </a:solidFill>
              </a:rPr>
              <a:t>строка редактирования</a:t>
            </a:r>
            <a:endParaRPr lang="ru-RU" sz="2200" b="0" dirty="0"/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3148013" y="3752850"/>
            <a:ext cx="1058862" cy="598488"/>
          </a:xfrm>
          <a:prstGeom prst="wedgeRoundRectCallout">
            <a:avLst>
              <a:gd name="adj1" fmla="val 22821"/>
              <a:gd name="adj2" fmla="val -125081"/>
              <a:gd name="adj3" fmla="val 16667"/>
            </a:avLst>
          </a:prstGeom>
          <a:solidFill>
            <a:srgbClr val="FFFF99"/>
          </a:solidFill>
          <a:ln w="12700">
            <a:noFill/>
          </a:ln>
          <a:effectLst>
            <a:outerShdw dist="38100" dir="2700000" algn="tl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72000" bIns="108000" anchor="ctr"/>
          <a:lstStyle/>
          <a:p>
            <a:pPr algn="ctr">
              <a:defRPr/>
            </a:pPr>
            <a:r>
              <a:rPr lang="ru-RU" sz="2200" b="0" dirty="0">
                <a:solidFill>
                  <a:srgbClr val="000000"/>
                </a:solidFill>
              </a:rPr>
              <a:t>ЛКМ</a:t>
            </a:r>
            <a:endParaRPr lang="ru-RU" sz="2200" b="0" dirty="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466725" y="4819650"/>
            <a:ext cx="820578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>
                <a:solidFill>
                  <a:srgbClr val="3333FF"/>
                </a:solidFill>
              </a:rPr>
              <a:t>F2 </a:t>
            </a:r>
            <a:r>
              <a:rPr lang="en-US" sz="2600" b="0"/>
              <a:t>– </a:t>
            </a:r>
            <a:r>
              <a:rPr lang="ru-RU" sz="2600" b="0"/>
              <a:t>редактировать прямо в ячейке  </a:t>
            </a:r>
            <a:endParaRPr lang="ru-RU" b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069069A-EF9A-4809-96B1-FD4E86BD84EE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37891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/>
              <a:t>Выделение данных</a:t>
            </a:r>
          </a:p>
        </p:txBody>
      </p:sp>
      <p:pic>
        <p:nvPicPr>
          <p:cNvPr id="217090" name="Picture 2" descr="Орех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1075" y="1355725"/>
            <a:ext cx="2806700" cy="106680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</p:pic>
      <p:pic>
        <p:nvPicPr>
          <p:cNvPr id="217091" name="Picture 3" descr="Орех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30800" y="1373188"/>
            <a:ext cx="3619500" cy="210820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</p:pic>
      <p:pic>
        <p:nvPicPr>
          <p:cNvPr id="217092" name="Picture 4" descr="Орех"/>
          <p:cNvPicPr>
            <a:picLocks noChangeAspect="1" noChangeArrowheads="1"/>
          </p:cNvPicPr>
          <p:nvPr/>
        </p:nvPicPr>
        <p:blipFill>
          <a:blip r:embed="rId5" cstate="print"/>
          <a:srcRect r="-261"/>
          <a:stretch>
            <a:fillRect/>
          </a:stretch>
        </p:blipFill>
        <p:spPr bwMode="auto">
          <a:xfrm>
            <a:off x="5149850" y="5089525"/>
            <a:ext cx="3629025" cy="1330325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</p:pic>
      <p:pic>
        <p:nvPicPr>
          <p:cNvPr id="217093" name="Picture 5" descr="Орех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81075" y="2935288"/>
            <a:ext cx="3619500" cy="133350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</p:pic>
      <p:pic>
        <p:nvPicPr>
          <p:cNvPr id="217094" name="Picture 6" descr="Орех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81075" y="5087938"/>
            <a:ext cx="3619500" cy="132080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</p:pic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368300" y="828675"/>
            <a:ext cx="15287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600" b="0">
                <a:solidFill>
                  <a:srgbClr val="000000"/>
                </a:solidFill>
              </a:rPr>
              <a:t> ячейка: </a:t>
            </a:r>
            <a:endParaRPr lang="ru-RU"/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6621463" y="1104900"/>
            <a:ext cx="1068387" cy="541338"/>
          </a:xfrm>
          <a:prstGeom prst="wedgeRoundRectCallout">
            <a:avLst>
              <a:gd name="adj1" fmla="val -55744"/>
              <a:gd name="adj2" fmla="val 118914"/>
              <a:gd name="adj3" fmla="val 16667"/>
            </a:avLst>
          </a:prstGeom>
          <a:solidFill>
            <a:srgbClr val="FFFF99"/>
          </a:solidFill>
          <a:ln w="12700">
            <a:noFill/>
          </a:ln>
          <a:effectLst>
            <a:outerShdw dist="38100" dir="2700000" algn="tl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ru-RU" sz="2200" b="0" dirty="0">
                <a:solidFill>
                  <a:srgbClr val="000000"/>
                </a:solidFill>
              </a:rPr>
              <a:t>+ЛКМ</a:t>
            </a:r>
            <a:endParaRPr lang="ru-RU" sz="2200" b="0" dirty="0"/>
          </a:p>
        </p:txBody>
      </p:sp>
      <p:sp>
        <p:nvSpPr>
          <p:cNvPr id="12" name="Скругленная прямоугольная выноска 11"/>
          <p:cNvSpPr/>
          <p:nvPr/>
        </p:nvSpPr>
        <p:spPr>
          <a:xfrm>
            <a:off x="7729538" y="2317750"/>
            <a:ext cx="1068387" cy="541338"/>
          </a:xfrm>
          <a:prstGeom prst="wedgeRoundRectCallout">
            <a:avLst>
              <a:gd name="adj1" fmla="val -62951"/>
              <a:gd name="adj2" fmla="val 83294"/>
              <a:gd name="adj3" fmla="val 16667"/>
            </a:avLst>
          </a:prstGeom>
          <a:solidFill>
            <a:srgbClr val="FFFF99"/>
          </a:solidFill>
          <a:ln w="12700">
            <a:noFill/>
          </a:ln>
          <a:effectLst>
            <a:outerShdw dist="38100" dir="2700000" algn="tl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ru-RU" sz="2200" b="0" dirty="0">
                <a:solidFill>
                  <a:srgbClr val="000000"/>
                </a:solidFill>
              </a:rPr>
              <a:t>– ЛКМ</a:t>
            </a:r>
            <a:endParaRPr lang="ru-RU" sz="2200" b="0" dirty="0"/>
          </a:p>
        </p:txBody>
      </p:sp>
      <p:cxnSp>
        <p:nvCxnSpPr>
          <p:cNvPr id="14" name="Прямая со стрелкой 13"/>
          <p:cNvCxnSpPr>
            <a:cxnSpLocks noChangeShapeType="1"/>
            <a:endCxn id="12" idx="4"/>
          </p:cNvCxnSpPr>
          <p:nvPr/>
        </p:nvCxnSpPr>
        <p:spPr bwMode="auto">
          <a:xfrm rot="16200000" flipH="1">
            <a:off x="6551613" y="1998663"/>
            <a:ext cx="1030287" cy="1049337"/>
          </a:xfrm>
          <a:prstGeom prst="straightConnector1">
            <a:avLst/>
          </a:prstGeom>
          <a:noFill/>
          <a:ln w="25400" algn="ctr">
            <a:solidFill>
              <a:srgbClr val="3333FF"/>
            </a:solidFill>
            <a:prstDash val="dash"/>
            <a:round/>
            <a:headEnd/>
            <a:tailEnd type="triangle" w="lg" len="lg"/>
          </a:ln>
        </p:spPr>
      </p:cxn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4537075" y="828675"/>
            <a:ext cx="17256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600" b="0">
                <a:solidFill>
                  <a:srgbClr val="000000"/>
                </a:solidFill>
              </a:rPr>
              <a:t>диапазон:</a:t>
            </a:r>
            <a:endParaRPr lang="ru-RU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4873625" y="4592638"/>
            <a:ext cx="21590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600" b="0">
                <a:solidFill>
                  <a:srgbClr val="000000"/>
                </a:solidFill>
              </a:rPr>
              <a:t>вся таблица:</a:t>
            </a:r>
            <a:endParaRPr lang="ru-RU"/>
          </a:p>
        </p:txBody>
      </p:sp>
      <p:sp>
        <p:nvSpPr>
          <p:cNvPr id="19" name="Скругленная прямоугольная выноска 18"/>
          <p:cNvSpPr/>
          <p:nvPr/>
        </p:nvSpPr>
        <p:spPr>
          <a:xfrm>
            <a:off x="2781300" y="1057275"/>
            <a:ext cx="819150" cy="539750"/>
          </a:xfrm>
          <a:prstGeom prst="wedgeRoundRectCallout">
            <a:avLst>
              <a:gd name="adj1" fmla="val -55744"/>
              <a:gd name="adj2" fmla="val 118914"/>
              <a:gd name="adj3" fmla="val 16667"/>
            </a:avLst>
          </a:prstGeom>
          <a:solidFill>
            <a:srgbClr val="FFFF99"/>
          </a:solidFill>
          <a:ln w="12700">
            <a:noFill/>
          </a:ln>
          <a:effectLst>
            <a:outerShdw dist="38100" dir="2700000" algn="tl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ru-RU" sz="2200" b="0" dirty="0">
                <a:solidFill>
                  <a:srgbClr val="000000"/>
                </a:solidFill>
              </a:rPr>
              <a:t>ЛКМ</a:t>
            </a:r>
            <a:endParaRPr lang="ru-RU" sz="2200" b="0" dirty="0"/>
          </a:p>
        </p:txBody>
      </p:sp>
      <p:sp>
        <p:nvSpPr>
          <p:cNvPr id="20" name="Скругленная прямоугольная выноска 19"/>
          <p:cNvSpPr/>
          <p:nvPr/>
        </p:nvSpPr>
        <p:spPr>
          <a:xfrm>
            <a:off x="5659438" y="5629275"/>
            <a:ext cx="819150" cy="539750"/>
          </a:xfrm>
          <a:prstGeom prst="wedgeRoundRectCallout">
            <a:avLst>
              <a:gd name="adj1" fmla="val -92215"/>
              <a:gd name="adj2" fmla="val -117957"/>
              <a:gd name="adj3" fmla="val 16667"/>
            </a:avLst>
          </a:prstGeom>
          <a:solidFill>
            <a:srgbClr val="FFFF99"/>
          </a:solidFill>
          <a:ln w="12700">
            <a:noFill/>
          </a:ln>
          <a:effectLst>
            <a:outerShdw dist="38100" dir="2700000" algn="tl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ru-RU" sz="2200" b="0" dirty="0">
                <a:solidFill>
                  <a:srgbClr val="000000"/>
                </a:solidFill>
              </a:rPr>
              <a:t>ЛКМ</a:t>
            </a:r>
            <a:endParaRPr lang="ru-RU" sz="2200" b="0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368300" y="2435225"/>
            <a:ext cx="130016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600" b="0">
                <a:solidFill>
                  <a:srgbClr val="000000"/>
                </a:solidFill>
              </a:rPr>
              <a:t>строки:</a:t>
            </a:r>
            <a:endParaRPr lang="ru-RU"/>
          </a:p>
        </p:txBody>
      </p:sp>
      <p:sp>
        <p:nvSpPr>
          <p:cNvPr id="23" name="Скругленная прямоугольная выноска 22"/>
          <p:cNvSpPr/>
          <p:nvPr/>
        </p:nvSpPr>
        <p:spPr>
          <a:xfrm>
            <a:off x="115888" y="3097213"/>
            <a:ext cx="817562" cy="541337"/>
          </a:xfrm>
          <a:prstGeom prst="wedgeRoundRectCallout">
            <a:avLst>
              <a:gd name="adj1" fmla="val 60727"/>
              <a:gd name="adj2" fmla="val 76170"/>
              <a:gd name="adj3" fmla="val 16667"/>
            </a:avLst>
          </a:prstGeom>
          <a:solidFill>
            <a:srgbClr val="FFFF99"/>
          </a:solidFill>
          <a:ln w="12700">
            <a:noFill/>
          </a:ln>
          <a:effectLst>
            <a:outerShdw dist="38100" dir="2700000" algn="tl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ru-RU" sz="2200" b="0" dirty="0">
                <a:solidFill>
                  <a:srgbClr val="000000"/>
                </a:solidFill>
              </a:rPr>
              <a:t>ЛКМ</a:t>
            </a:r>
            <a:endParaRPr lang="ru-RU" sz="2200" b="0" dirty="0"/>
          </a:p>
        </p:txBody>
      </p:sp>
      <p:sp>
        <p:nvSpPr>
          <p:cNvPr id="24" name="Прямоугольник 23"/>
          <p:cNvSpPr>
            <a:spLocks noChangeArrowheads="1"/>
          </p:cNvSpPr>
          <p:nvPr/>
        </p:nvSpPr>
        <p:spPr bwMode="auto">
          <a:xfrm>
            <a:off x="368300" y="4533900"/>
            <a:ext cx="15875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600" b="0">
                <a:solidFill>
                  <a:srgbClr val="000000"/>
                </a:solidFill>
              </a:rPr>
              <a:t>столбцы:</a:t>
            </a:r>
            <a:endParaRPr lang="ru-RU"/>
          </a:p>
        </p:txBody>
      </p:sp>
      <p:sp>
        <p:nvSpPr>
          <p:cNvPr id="25" name="Скругленная прямоугольная выноска 24"/>
          <p:cNvSpPr/>
          <p:nvPr/>
        </p:nvSpPr>
        <p:spPr>
          <a:xfrm>
            <a:off x="2290763" y="4368800"/>
            <a:ext cx="817562" cy="539750"/>
          </a:xfrm>
          <a:prstGeom prst="wedgeRoundRectCallout">
            <a:avLst>
              <a:gd name="adj1" fmla="val -3979"/>
              <a:gd name="adj2" fmla="val 95761"/>
              <a:gd name="adj3" fmla="val 16667"/>
            </a:avLst>
          </a:prstGeom>
          <a:solidFill>
            <a:srgbClr val="FFFF99"/>
          </a:solidFill>
          <a:ln w="12700">
            <a:noFill/>
          </a:ln>
          <a:effectLst>
            <a:outerShdw dist="38100" dir="2700000" algn="tl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ru-RU" sz="2200" b="0" dirty="0">
                <a:solidFill>
                  <a:srgbClr val="000000"/>
                </a:solidFill>
              </a:rPr>
              <a:t>ЛКМ</a:t>
            </a:r>
            <a:endParaRPr lang="ru-RU" sz="2200" b="0" dirty="0"/>
          </a:p>
        </p:txBody>
      </p:sp>
      <p:sp>
        <p:nvSpPr>
          <p:cNvPr id="26" name="Прямоугольник 25"/>
          <p:cNvSpPr>
            <a:spLocks noChangeArrowheads="1"/>
          </p:cNvSpPr>
          <p:nvPr/>
        </p:nvSpPr>
        <p:spPr bwMode="auto">
          <a:xfrm>
            <a:off x="4873625" y="3543300"/>
            <a:ext cx="40846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600" b="0">
                <a:solidFill>
                  <a:srgbClr val="000000"/>
                </a:solidFill>
              </a:rPr>
              <a:t>несвязанные диапазоны:</a:t>
            </a:r>
            <a:endParaRPr lang="ru-RU"/>
          </a:p>
        </p:txBody>
      </p:sp>
      <p:sp>
        <p:nvSpPr>
          <p:cNvPr id="27" name="Прямоугольник 26"/>
          <p:cNvSpPr>
            <a:spLocks noChangeArrowheads="1"/>
          </p:cNvSpPr>
          <p:nvPr/>
        </p:nvSpPr>
        <p:spPr bwMode="auto">
          <a:xfrm>
            <a:off x="5183188" y="3937000"/>
            <a:ext cx="37401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600">
                <a:solidFill>
                  <a:srgbClr val="3333FF"/>
                </a:solidFill>
              </a:rPr>
              <a:t>+</a:t>
            </a:r>
            <a:r>
              <a:rPr lang="en-US" sz="2600">
                <a:solidFill>
                  <a:srgbClr val="3333FF"/>
                </a:solidFill>
              </a:rPr>
              <a:t>Ctrl </a:t>
            </a:r>
            <a:r>
              <a:rPr lang="ru-RU" sz="2400" b="0">
                <a:solidFill>
                  <a:srgbClr val="000000"/>
                </a:solidFill>
              </a:rPr>
              <a:t>и выделять второй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17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17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17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17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17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2" grpId="0" animBg="1"/>
      <p:bldP spid="17" grpId="0"/>
      <p:bldP spid="18" grpId="0"/>
      <p:bldP spid="19" grpId="0" animBg="1"/>
      <p:bldP spid="20" grpId="0" animBg="1"/>
      <p:bldP spid="21" grpId="0"/>
      <p:bldP spid="23" grpId="0" animBg="1"/>
      <p:bldP spid="24" grpId="0"/>
      <p:bldP spid="25" grpId="0" animBg="1"/>
      <p:bldP spid="26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3235" name="Picture 3" descr="Орех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4775" y="1038225"/>
            <a:ext cx="3276600" cy="177800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</p:pic>
      <p:sp>
        <p:nvSpPr>
          <p:cNvPr id="38915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680883-3DA0-49DE-A39F-DDEC4123986F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38916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8917" name="Text Box 4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/>
              <a:t>Операции со строками и столбцами</a:t>
            </a: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328613" y="809625"/>
            <a:ext cx="177165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3333FF"/>
                </a:solidFill>
              </a:rPr>
              <a:t>размеры</a:t>
            </a:r>
          </a:p>
        </p:txBody>
      </p:sp>
      <p:sp>
        <p:nvSpPr>
          <p:cNvPr id="15" name="Двойная стрелка влево/вправо 14"/>
          <p:cNvSpPr>
            <a:spLocks noChangeArrowheads="1"/>
          </p:cNvSpPr>
          <p:nvPr/>
        </p:nvSpPr>
        <p:spPr bwMode="auto">
          <a:xfrm>
            <a:off x="3763963" y="1133475"/>
            <a:ext cx="317500" cy="155575"/>
          </a:xfrm>
          <a:prstGeom prst="leftRightArrow">
            <a:avLst>
              <a:gd name="adj1" fmla="val 50000"/>
              <a:gd name="adj2" fmla="val 49981"/>
            </a:avLst>
          </a:prstGeom>
          <a:solidFill>
            <a:srgbClr val="3333FF"/>
          </a:solidFill>
          <a:ln w="12700" algn="ctr">
            <a:noFill/>
            <a:round/>
            <a:headEnd/>
            <a:tailEnd type="triangle" w="lg" len="lg"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16" name="Двойная стрелка влево/вправо 15"/>
          <p:cNvSpPr>
            <a:spLocks noChangeArrowheads="1"/>
          </p:cNvSpPr>
          <p:nvPr/>
        </p:nvSpPr>
        <p:spPr bwMode="auto">
          <a:xfrm>
            <a:off x="4629150" y="1133475"/>
            <a:ext cx="317500" cy="155575"/>
          </a:xfrm>
          <a:prstGeom prst="leftRightArrow">
            <a:avLst>
              <a:gd name="adj1" fmla="val 50000"/>
              <a:gd name="adj2" fmla="val 49981"/>
            </a:avLst>
          </a:prstGeom>
          <a:solidFill>
            <a:srgbClr val="3333FF"/>
          </a:solidFill>
          <a:ln w="12700" algn="ctr">
            <a:noFill/>
            <a:round/>
            <a:headEnd/>
            <a:tailEnd type="triangle" w="lg" len="lg"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17" name="Двойная стрелка влево/вправо 16"/>
          <p:cNvSpPr>
            <a:spLocks noChangeArrowheads="1"/>
          </p:cNvSpPr>
          <p:nvPr/>
        </p:nvSpPr>
        <p:spPr bwMode="auto">
          <a:xfrm rot="-5400000">
            <a:off x="2588419" y="1750219"/>
            <a:ext cx="319087" cy="155575"/>
          </a:xfrm>
          <a:prstGeom prst="leftRightArrow">
            <a:avLst>
              <a:gd name="adj1" fmla="val 50000"/>
              <a:gd name="adj2" fmla="val 50231"/>
            </a:avLst>
          </a:prstGeom>
          <a:solidFill>
            <a:srgbClr val="3333FF"/>
          </a:solidFill>
          <a:ln w="12700" algn="ctr">
            <a:noFill/>
            <a:round/>
            <a:headEnd/>
            <a:tailEnd type="triangle" w="lg" len="lg"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18" name="Двойная стрелка влево/вправо 17"/>
          <p:cNvSpPr>
            <a:spLocks noChangeArrowheads="1"/>
          </p:cNvSpPr>
          <p:nvPr/>
        </p:nvSpPr>
        <p:spPr bwMode="auto">
          <a:xfrm rot="-5400000">
            <a:off x="2589213" y="2154237"/>
            <a:ext cx="317500" cy="155575"/>
          </a:xfrm>
          <a:prstGeom prst="leftRightArrow">
            <a:avLst>
              <a:gd name="adj1" fmla="val 50000"/>
              <a:gd name="adj2" fmla="val 49981"/>
            </a:avLst>
          </a:prstGeom>
          <a:solidFill>
            <a:srgbClr val="3333FF"/>
          </a:solidFill>
          <a:ln w="12700" algn="ctr">
            <a:noFill/>
            <a:round/>
            <a:headEnd/>
            <a:tailEnd type="triangle" w="lg" len="lg"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19" name="Скругленная прямоугольная выноска 18"/>
          <p:cNvSpPr/>
          <p:nvPr/>
        </p:nvSpPr>
        <p:spPr>
          <a:xfrm>
            <a:off x="663575" y="1463675"/>
            <a:ext cx="1406525" cy="769938"/>
          </a:xfrm>
          <a:prstGeom prst="wedgeRoundRectCallout">
            <a:avLst>
              <a:gd name="adj1" fmla="val 92886"/>
              <a:gd name="adj2" fmla="val -2336"/>
              <a:gd name="adj3" fmla="val 16667"/>
            </a:avLst>
          </a:prstGeom>
          <a:solidFill>
            <a:srgbClr val="FFFF99"/>
          </a:solidFill>
          <a:ln w="12700">
            <a:noFill/>
          </a:ln>
          <a:effectLst>
            <a:outerShdw dist="38100" dir="2700000" algn="tl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ru-RU" sz="2200" b="0" dirty="0">
                <a:solidFill>
                  <a:srgbClr val="000000"/>
                </a:solidFill>
              </a:rPr>
              <a:t>высота строк</a:t>
            </a:r>
            <a:endParaRPr lang="ru-RU" sz="2200" b="0" dirty="0"/>
          </a:p>
        </p:txBody>
      </p:sp>
      <p:sp>
        <p:nvSpPr>
          <p:cNvPr id="20" name="Скругленная прямоугольная выноска 19"/>
          <p:cNvSpPr/>
          <p:nvPr/>
        </p:nvSpPr>
        <p:spPr>
          <a:xfrm>
            <a:off x="5438775" y="1587500"/>
            <a:ext cx="1481138" cy="769938"/>
          </a:xfrm>
          <a:prstGeom prst="wedgeRoundRectCallout">
            <a:avLst>
              <a:gd name="adj1" fmla="val -95426"/>
              <a:gd name="adj2" fmla="val -91086"/>
              <a:gd name="adj3" fmla="val 16667"/>
            </a:avLst>
          </a:prstGeom>
          <a:solidFill>
            <a:srgbClr val="FFFF99"/>
          </a:solidFill>
          <a:ln w="12700">
            <a:noFill/>
          </a:ln>
          <a:effectLst>
            <a:outerShdw dist="38100" dir="2700000" algn="tl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ru-RU" sz="2200" b="0" dirty="0">
                <a:solidFill>
                  <a:srgbClr val="000000"/>
                </a:solidFill>
              </a:rPr>
              <a:t>ширина</a:t>
            </a:r>
          </a:p>
          <a:p>
            <a:pPr algn="ctr">
              <a:defRPr/>
            </a:pPr>
            <a:r>
              <a:rPr lang="ru-RU" sz="2200" b="0" dirty="0">
                <a:solidFill>
                  <a:srgbClr val="000000"/>
                </a:solidFill>
              </a:rPr>
              <a:t>столбцов</a:t>
            </a:r>
            <a:endParaRPr lang="ru-RU" sz="2200" b="0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328613" y="2887663"/>
            <a:ext cx="42116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3333FF"/>
                </a:solidFill>
              </a:rPr>
              <a:t>добавление, удаление</a:t>
            </a:r>
          </a:p>
        </p:txBody>
      </p:sp>
      <p:pic>
        <p:nvPicPr>
          <p:cNvPr id="223236" name="Picture 4" descr="Орех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51425" y="3532188"/>
            <a:ext cx="2832100" cy="133350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</p:pic>
      <p:sp>
        <p:nvSpPr>
          <p:cNvPr id="24" name="Скругленная прямоугольная выноска 23"/>
          <p:cNvSpPr/>
          <p:nvPr/>
        </p:nvSpPr>
        <p:spPr>
          <a:xfrm>
            <a:off x="3946525" y="3944938"/>
            <a:ext cx="817563" cy="539750"/>
          </a:xfrm>
          <a:prstGeom prst="wedgeRoundRectCallout">
            <a:avLst>
              <a:gd name="adj1" fmla="val 90139"/>
              <a:gd name="adj2" fmla="val 4931"/>
              <a:gd name="adj3" fmla="val 16667"/>
            </a:avLst>
          </a:prstGeom>
          <a:solidFill>
            <a:srgbClr val="FFFF99"/>
          </a:solidFill>
          <a:ln w="12700">
            <a:noFill/>
          </a:ln>
          <a:effectLst>
            <a:outerShdw dist="38100" dir="2700000" algn="tl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>
              <a:defRPr/>
            </a:pPr>
            <a:r>
              <a:rPr lang="ru-RU" sz="2200" b="0" dirty="0">
                <a:solidFill>
                  <a:srgbClr val="000000"/>
                </a:solidFill>
              </a:rPr>
              <a:t>ПКМ</a:t>
            </a:r>
            <a:endParaRPr lang="ru-RU" sz="2200" b="0" dirty="0"/>
          </a:p>
        </p:txBody>
      </p:sp>
      <p:pic>
        <p:nvPicPr>
          <p:cNvPr id="223238" name="Picture 6" descr="Орех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64288" y="5549900"/>
            <a:ext cx="1720850" cy="86995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23240" name="Picture 8" descr="Орех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3725" y="3419475"/>
            <a:ext cx="3162300" cy="317500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</p:pic>
      <p:pic>
        <p:nvPicPr>
          <p:cNvPr id="223241" name="Picture 9" descr="Орех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67175" y="5195888"/>
            <a:ext cx="4051300" cy="35560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23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23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23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23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23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9142" name="Picture 6" descr="Орех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5600" y="1562100"/>
            <a:ext cx="5068888" cy="139700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</p:pic>
      <p:sp>
        <p:nvSpPr>
          <p:cNvPr id="40963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4603BA-C6A7-487D-BA4F-DAEB8A7A4AAD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40964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65" name="Text Box 4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/>
              <a:t>Типы ссылок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265113" y="868363"/>
            <a:ext cx="80105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3333FF"/>
                </a:solidFill>
              </a:rPr>
              <a:t>относительные</a:t>
            </a:r>
            <a:r>
              <a:rPr lang="ru-RU" sz="2800" b="0">
                <a:solidFill>
                  <a:srgbClr val="000000"/>
                </a:solidFill>
              </a:rPr>
              <a:t> </a:t>
            </a:r>
            <a:r>
              <a:rPr lang="ru-RU" sz="2000" b="0">
                <a:solidFill>
                  <a:srgbClr val="000000"/>
                </a:solidFill>
              </a:rPr>
              <a:t>(меняются так же, как и адрес формулы )</a:t>
            </a:r>
            <a:endParaRPr lang="ru-RU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873125" y="1938338"/>
            <a:ext cx="1260475" cy="244475"/>
          </a:xfrm>
          <a:prstGeom prst="rect">
            <a:avLst/>
          </a:prstGeom>
          <a:solidFill>
            <a:schemeClr val="bg1"/>
          </a:solidFill>
          <a:ln w="12700" algn="ctr">
            <a:noFill/>
            <a:round/>
            <a:headEnd/>
            <a:tailEnd type="triangle" w="lg" len="lg"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5591175" y="1489075"/>
            <a:ext cx="321786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0"/>
              <a:t>формула «переехала» на один столбец вправо и на одну строку вниз;</a:t>
            </a: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255588" y="3648075"/>
            <a:ext cx="243681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3333FF"/>
                </a:solidFill>
              </a:rPr>
              <a:t>абсолютные</a:t>
            </a:r>
          </a:p>
          <a:p>
            <a:r>
              <a:rPr lang="ru-RU" sz="2000" b="0">
                <a:solidFill>
                  <a:srgbClr val="000000"/>
                </a:solidFill>
              </a:rPr>
              <a:t>(не меняются)</a:t>
            </a:r>
            <a:endParaRPr lang="ru-RU" sz="140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3971925" y="3648075"/>
            <a:ext cx="48895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3333FF"/>
                </a:solidFill>
              </a:rPr>
              <a:t>смешанные</a:t>
            </a:r>
            <a:r>
              <a:rPr lang="ru-RU" sz="2800" b="0">
                <a:solidFill>
                  <a:srgbClr val="000000"/>
                </a:solidFill>
              </a:rPr>
              <a:t/>
            </a:r>
            <a:br>
              <a:rPr lang="ru-RU" sz="2800" b="0">
                <a:solidFill>
                  <a:srgbClr val="000000"/>
                </a:solidFill>
              </a:rPr>
            </a:br>
            <a:r>
              <a:rPr lang="ru-RU" sz="2000" b="0">
                <a:solidFill>
                  <a:srgbClr val="000000"/>
                </a:solidFill>
              </a:rPr>
              <a:t>(меняется только относительная часть)</a:t>
            </a:r>
            <a:endParaRPr lang="ru-RU" sz="1400"/>
          </a:p>
        </p:txBody>
      </p:sp>
      <p:pic>
        <p:nvPicPr>
          <p:cNvPr id="219140" name="Picture 4" descr="Орех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52900" y="4568825"/>
            <a:ext cx="4381500" cy="129540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</p:pic>
      <p:pic>
        <p:nvPicPr>
          <p:cNvPr id="219141" name="Picture 5" descr="Орех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8150" y="4600575"/>
            <a:ext cx="3263900" cy="127000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</p:pic>
      <p:sp>
        <p:nvSpPr>
          <p:cNvPr id="25" name="Прямоугольник 24"/>
          <p:cNvSpPr>
            <a:spLocks noChangeArrowheads="1"/>
          </p:cNvSpPr>
          <p:nvPr/>
        </p:nvSpPr>
        <p:spPr bwMode="auto">
          <a:xfrm>
            <a:off x="2298700" y="1938338"/>
            <a:ext cx="1260475" cy="244475"/>
          </a:xfrm>
          <a:prstGeom prst="rect">
            <a:avLst/>
          </a:prstGeom>
          <a:solidFill>
            <a:schemeClr val="bg1"/>
          </a:solidFill>
          <a:ln w="12700" algn="ctr">
            <a:noFill/>
            <a:round/>
            <a:headEnd/>
            <a:tailEnd type="triangle" w="lg" len="lg"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26" name="Прямоугольник 25"/>
          <p:cNvSpPr>
            <a:spLocks noChangeArrowheads="1"/>
          </p:cNvSpPr>
          <p:nvPr/>
        </p:nvSpPr>
        <p:spPr bwMode="auto">
          <a:xfrm>
            <a:off x="3979863" y="1938338"/>
            <a:ext cx="1260475" cy="244475"/>
          </a:xfrm>
          <a:prstGeom prst="rect">
            <a:avLst/>
          </a:prstGeom>
          <a:solidFill>
            <a:schemeClr val="bg1"/>
          </a:solidFill>
          <a:ln w="12700" algn="ctr">
            <a:noFill/>
            <a:round/>
            <a:headEnd/>
            <a:tailEnd type="triangle" w="lg" len="lg"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28" name="Прямоугольник 27"/>
          <p:cNvSpPr>
            <a:spLocks noChangeArrowheads="1"/>
          </p:cNvSpPr>
          <p:nvPr/>
        </p:nvSpPr>
        <p:spPr bwMode="auto">
          <a:xfrm>
            <a:off x="873125" y="2281238"/>
            <a:ext cx="1260475" cy="246062"/>
          </a:xfrm>
          <a:prstGeom prst="rect">
            <a:avLst/>
          </a:prstGeom>
          <a:solidFill>
            <a:schemeClr val="bg1"/>
          </a:solidFill>
          <a:ln w="12700" algn="ctr">
            <a:noFill/>
            <a:round/>
            <a:headEnd/>
            <a:tailEnd type="triangle" w="lg" len="lg"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29" name="Прямоугольник 28"/>
          <p:cNvSpPr>
            <a:spLocks noChangeArrowheads="1"/>
          </p:cNvSpPr>
          <p:nvPr/>
        </p:nvSpPr>
        <p:spPr bwMode="auto">
          <a:xfrm>
            <a:off x="3970338" y="2281238"/>
            <a:ext cx="1260475" cy="246062"/>
          </a:xfrm>
          <a:prstGeom prst="rect">
            <a:avLst/>
          </a:prstGeom>
          <a:solidFill>
            <a:schemeClr val="bg1"/>
          </a:solidFill>
          <a:ln w="12700" algn="ctr">
            <a:noFill/>
            <a:round/>
            <a:headEnd/>
            <a:tailEnd type="triangle" w="lg" len="lg"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30" name="Прямоугольник 29"/>
          <p:cNvSpPr>
            <a:spLocks noChangeArrowheads="1"/>
          </p:cNvSpPr>
          <p:nvPr/>
        </p:nvSpPr>
        <p:spPr bwMode="auto">
          <a:xfrm>
            <a:off x="873125" y="2616200"/>
            <a:ext cx="1260475" cy="244475"/>
          </a:xfrm>
          <a:prstGeom prst="rect">
            <a:avLst/>
          </a:prstGeom>
          <a:solidFill>
            <a:schemeClr val="bg1"/>
          </a:solidFill>
          <a:ln w="12700" algn="ctr">
            <a:noFill/>
            <a:round/>
            <a:headEnd/>
            <a:tailEnd type="triangle" w="lg" len="lg"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31" name="Прямоугольник 30"/>
          <p:cNvSpPr>
            <a:spLocks noChangeArrowheads="1"/>
          </p:cNvSpPr>
          <p:nvPr/>
        </p:nvSpPr>
        <p:spPr bwMode="auto">
          <a:xfrm>
            <a:off x="2298700" y="2616200"/>
            <a:ext cx="1260475" cy="244475"/>
          </a:xfrm>
          <a:prstGeom prst="rect">
            <a:avLst/>
          </a:prstGeom>
          <a:solidFill>
            <a:schemeClr val="bg1"/>
          </a:solidFill>
          <a:ln w="12700" algn="ctr">
            <a:noFill/>
            <a:round/>
            <a:headEnd/>
            <a:tailEnd type="triangle" w="lg" len="lg"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17" name="Выгнутая вверх стрелка 16"/>
          <p:cNvSpPr>
            <a:spLocks noChangeArrowheads="1"/>
          </p:cNvSpPr>
          <p:nvPr/>
        </p:nvSpPr>
        <p:spPr bwMode="auto">
          <a:xfrm rot="1212020">
            <a:off x="3311525" y="2171700"/>
            <a:ext cx="893763" cy="349250"/>
          </a:xfrm>
          <a:prstGeom prst="curvedDownArrow">
            <a:avLst>
              <a:gd name="adj1" fmla="val 25070"/>
              <a:gd name="adj2" fmla="val 50163"/>
              <a:gd name="adj3" fmla="val 25000"/>
            </a:avLst>
          </a:prstGeom>
          <a:solidFill>
            <a:srgbClr val="FF0000"/>
          </a:solidFill>
          <a:ln w="12700" algn="ctr">
            <a:solidFill>
              <a:srgbClr val="FF0000"/>
            </a:solidFill>
            <a:round/>
            <a:headEnd/>
            <a:tailEnd type="none" w="lg" len="lg"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32" name="Прямоугольник 31"/>
          <p:cNvSpPr>
            <a:spLocks noChangeArrowheads="1"/>
          </p:cNvSpPr>
          <p:nvPr/>
        </p:nvSpPr>
        <p:spPr bwMode="auto">
          <a:xfrm>
            <a:off x="5603875" y="2457450"/>
            <a:ext cx="28622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ru-RU" sz="2000" b="0">
                <a:solidFill>
                  <a:srgbClr val="3333FF"/>
                </a:solidFill>
              </a:rPr>
              <a:t>имя </a:t>
            </a:r>
            <a:r>
              <a:rPr lang="ru-RU" sz="2000">
                <a:solidFill>
                  <a:srgbClr val="3333FF"/>
                </a:solidFill>
              </a:rPr>
              <a:t>столбца</a:t>
            </a:r>
            <a:r>
              <a:rPr lang="ru-RU" sz="2000" b="0">
                <a:solidFill>
                  <a:srgbClr val="3333FF"/>
                </a:solidFill>
              </a:rPr>
              <a:t> </a:t>
            </a:r>
            <a:r>
              <a:rPr lang="ru-RU" sz="2000" b="0">
                <a:solidFill>
                  <a:srgbClr val="3333FF"/>
                </a:solidFill>
                <a:sym typeface="Symbol" pitchFamily="18" charset="2"/>
              </a:rPr>
              <a:t></a:t>
            </a:r>
            <a:r>
              <a:rPr lang="ru-RU" sz="2000" b="0">
                <a:solidFill>
                  <a:srgbClr val="3333FF"/>
                </a:solidFill>
              </a:rPr>
              <a:t> на 1</a:t>
            </a:r>
          </a:p>
          <a:p>
            <a:r>
              <a:rPr lang="ru-RU" sz="2000" b="0">
                <a:solidFill>
                  <a:srgbClr val="3333FF"/>
                </a:solidFill>
              </a:rPr>
              <a:t>номер </a:t>
            </a:r>
            <a:r>
              <a:rPr lang="ru-RU" sz="2000">
                <a:solidFill>
                  <a:srgbClr val="3333FF"/>
                </a:solidFill>
              </a:rPr>
              <a:t>строки</a:t>
            </a:r>
            <a:r>
              <a:rPr lang="ru-RU" sz="2000" b="0">
                <a:solidFill>
                  <a:srgbClr val="3333FF"/>
                </a:solidFill>
              </a:rPr>
              <a:t> </a:t>
            </a:r>
            <a:r>
              <a:rPr lang="ru-RU" sz="2000" b="0">
                <a:solidFill>
                  <a:srgbClr val="3333FF"/>
                </a:solidFill>
                <a:sym typeface="Symbol" pitchFamily="18" charset="2"/>
              </a:rPr>
              <a:t> </a:t>
            </a:r>
            <a:r>
              <a:rPr lang="ru-RU" sz="2000" b="0">
                <a:solidFill>
                  <a:srgbClr val="3333FF"/>
                </a:solidFill>
              </a:rPr>
              <a:t>на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19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19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19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18" grpId="0"/>
      <p:bldP spid="19" grpId="0"/>
      <p:bldP spid="20" grpId="0"/>
      <p:bldP spid="25" grpId="0" animBg="1"/>
      <p:bldP spid="26" grpId="0" animBg="1"/>
      <p:bldP spid="28" grpId="0" animBg="1"/>
      <p:bldP spid="29" grpId="0" animBg="1"/>
      <p:bldP spid="30" grpId="0" animBg="1"/>
      <p:bldP spid="31" grpId="0" animBg="1"/>
      <p:bldP spid="17" grpId="0" animBg="1"/>
      <p:bldP spid="3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206</Words>
  <Application>Microsoft Office PowerPoint</Application>
  <PresentationFormat>Экран (4:3)</PresentationFormat>
  <Paragraphs>86</Paragraphs>
  <Slides>8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Электронные таблицы Excel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Электронные таблицы Excel 2007</dc:title>
  <dc:creator>Лусниковы</dc:creator>
  <cp:lastModifiedBy>лена</cp:lastModifiedBy>
  <cp:revision>2</cp:revision>
  <dcterms:created xsi:type="dcterms:W3CDTF">2012-02-12T17:31:45Z</dcterms:created>
  <dcterms:modified xsi:type="dcterms:W3CDTF">2013-12-22T13:03:08Z</dcterms:modified>
</cp:coreProperties>
</file>