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2DA06-B678-4B1C-B487-90CB2EA5D20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1C752-65BD-4E84-BD4A-8AE5886A9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7E28E-6906-4E14-AF2F-5AE420E83D5C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447C7F-DDB6-41CD-990D-AF8EC22EFF98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A16675-E176-4910-B933-0787416A6EAE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A40B1-BCB3-477A-ABFC-D62423E5B019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024B4-DC00-4C72-96D1-D5133E182C41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D2BB-943C-4325-B04C-C0840DA8D866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EEED0D-CB55-45CE-88C5-68D46E6A2FAD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4F637-488F-45D0-B5EC-9397FBCC0C99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96A6A-2C65-42E6-AF86-0875344444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64A5A3-D6FD-4ACA-9137-F7440C098869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0199" y="2201611"/>
            <a:ext cx="8723312" cy="2559050"/>
          </a:xfrm>
        </p:spPr>
        <p:txBody>
          <a:bodyPr/>
          <a:lstStyle/>
          <a:p>
            <a:pPr eaLnBrk="1" hangingPunct="1"/>
            <a:r>
              <a:rPr lang="ru-RU" sz="6000" b="1" dirty="0" smtClean="0">
                <a:solidFill>
                  <a:schemeClr val="accent2"/>
                </a:solidFill>
              </a:rPr>
              <a:t>Электронные таблицы </a:t>
            </a:r>
            <a:r>
              <a:rPr lang="en-US" sz="6000" b="1" dirty="0" smtClean="0">
                <a:solidFill>
                  <a:schemeClr val="accent2"/>
                </a:solidFill>
              </a:rPr>
              <a:t>Excel </a:t>
            </a:r>
            <a:endParaRPr lang="ru-RU" sz="60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56166B-64A8-427B-84A0-D419BC2557E1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Электронные таблицы</a:t>
            </a:r>
          </a:p>
        </p:txBody>
      </p:sp>
      <p:pic>
        <p:nvPicPr>
          <p:cNvPr id="33797" name="Picture 2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9888" y="1706563"/>
            <a:ext cx="4525962" cy="41941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201613" y="3079750"/>
            <a:ext cx="1366837" cy="838200"/>
          </a:xfrm>
          <a:prstGeom prst="wedgeRoundRectCallout">
            <a:avLst>
              <a:gd name="adj1" fmla="val 56363"/>
              <a:gd name="adj2" fmla="val 75510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номера</a:t>
            </a:r>
          </a:p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строк</a:t>
            </a:r>
            <a:endParaRPr lang="ru-RU" sz="2200" b="0" dirty="0"/>
          </a:p>
        </p:txBody>
      </p:sp>
      <p:pic>
        <p:nvPicPr>
          <p:cNvPr id="214023" name="Picture 7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39888" y="2979738"/>
            <a:ext cx="4525962" cy="331787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2355850" y="3521075"/>
            <a:ext cx="1514475" cy="569913"/>
          </a:xfrm>
          <a:prstGeom prst="wedgeRoundRectCallout">
            <a:avLst>
              <a:gd name="adj1" fmla="val 35977"/>
              <a:gd name="adj2" fmla="val -11280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строка</a:t>
            </a:r>
            <a:endParaRPr lang="ru-RU" sz="2200" b="0" dirty="0"/>
          </a:p>
        </p:txBody>
      </p:sp>
      <p:pic>
        <p:nvPicPr>
          <p:cNvPr id="214024" name="Picture 8" descr="Орех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67300" y="1706563"/>
            <a:ext cx="1044575" cy="41941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7" name="Скругленная прямоугольная выноска 16"/>
          <p:cNvSpPr/>
          <p:nvPr/>
        </p:nvSpPr>
        <p:spPr>
          <a:xfrm>
            <a:off x="6353175" y="5157788"/>
            <a:ext cx="1625600" cy="569912"/>
          </a:xfrm>
          <a:prstGeom prst="wedgeRoundRectCallout">
            <a:avLst>
              <a:gd name="adj1" fmla="val -82055"/>
              <a:gd name="adj2" fmla="val -7095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столбец</a:t>
            </a:r>
            <a:endParaRPr lang="ru-RU" sz="2200" b="0" dirty="0"/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4678363" y="933450"/>
            <a:ext cx="2743200" cy="509588"/>
          </a:xfrm>
          <a:prstGeom prst="wedgeRoundRectCallout">
            <a:avLst>
              <a:gd name="adj1" fmla="val -5575"/>
              <a:gd name="adj2" fmla="val 115957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имена столбцов</a:t>
            </a:r>
            <a:endParaRPr lang="ru-RU" sz="2200" b="0" dirty="0"/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1125538" y="962025"/>
            <a:ext cx="1790700" cy="838200"/>
          </a:xfrm>
          <a:prstGeom prst="wedgeRoundRectCallout">
            <a:avLst>
              <a:gd name="adj1" fmla="val 58195"/>
              <a:gd name="adj2" fmla="val 119188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активная ячейка</a:t>
            </a:r>
            <a:endParaRPr lang="ru-RU" sz="2200" b="0" dirty="0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712788" y="5341938"/>
            <a:ext cx="1905000" cy="838200"/>
          </a:xfrm>
          <a:prstGeom prst="wedgeRoundRectCallout">
            <a:avLst>
              <a:gd name="adj1" fmla="val 40861"/>
              <a:gd name="adj2" fmla="val -101501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неактивная ячейка</a:t>
            </a:r>
            <a:endParaRPr lang="ru-RU" sz="2200" b="0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6540500" y="2082800"/>
            <a:ext cx="2228850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8275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2800" b="0"/>
              <a:t>текст</a:t>
            </a:r>
          </a:p>
          <a:p>
            <a:pPr marL="168275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2800" b="0"/>
              <a:t>числа</a:t>
            </a:r>
          </a:p>
          <a:p>
            <a:pPr marL="168275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2800"/>
              <a:t>формулы</a:t>
            </a:r>
          </a:p>
          <a:p>
            <a:pPr marL="168275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2800" b="0"/>
              <a:t>время</a:t>
            </a:r>
          </a:p>
          <a:p>
            <a:pPr marL="168275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ru-RU" sz="2800" b="0"/>
              <a:t>дата</a:t>
            </a:r>
          </a:p>
          <a:p>
            <a:pPr marL="625475" lvl="1" indent="-271463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8" grpId="0" animBg="1"/>
      <p:bldP spid="8" grpId="1" animBg="1"/>
      <p:bldP spid="17" grpId="0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8" name="Picture 6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4876800"/>
            <a:ext cx="8067675" cy="12954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34819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C2B5A3-0C92-431B-A353-79D8FCA99A01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4820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Начало работы с </a:t>
            </a:r>
            <a:r>
              <a:rPr lang="en-US" sz="3000" i="1"/>
              <a:t>Microsoft Excel</a:t>
            </a:r>
            <a:endParaRPr lang="ru-RU" sz="3000"/>
          </a:p>
        </p:txBody>
      </p:sp>
      <p:pic>
        <p:nvPicPr>
          <p:cNvPr id="34822" name="Picture 2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38" y="949325"/>
            <a:ext cx="698500" cy="6477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34823" name="Прямоугольник 8"/>
          <p:cNvSpPr>
            <a:spLocks noChangeArrowheads="1"/>
          </p:cNvSpPr>
          <p:nvPr/>
        </p:nvSpPr>
        <p:spPr bwMode="auto">
          <a:xfrm>
            <a:off x="1144588" y="1011238"/>
            <a:ext cx="66421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Программы – </a:t>
            </a:r>
            <a:r>
              <a:rPr lang="en-US" sz="2600" b="0">
                <a:solidFill>
                  <a:srgbClr val="000000"/>
                </a:solidFill>
              </a:rPr>
              <a:t>Microsoft Office – Excel 2007</a:t>
            </a:r>
            <a:endParaRPr lang="ru-RU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12750" y="1665288"/>
            <a:ext cx="74771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Файлы: </a:t>
            </a:r>
            <a:r>
              <a:rPr lang="en-US" sz="2600" b="0">
                <a:solidFill>
                  <a:srgbClr val="000000"/>
                </a:solidFill>
              </a:rPr>
              <a:t>        </a:t>
            </a:r>
            <a:r>
              <a:rPr lang="en-US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*.xlsx</a:t>
            </a:r>
            <a:r>
              <a:rPr lang="en-US" sz="2600" b="0">
                <a:solidFill>
                  <a:srgbClr val="000000"/>
                </a:solidFill>
              </a:rPr>
              <a:t> (</a:t>
            </a:r>
            <a:r>
              <a:rPr lang="ru-RU" sz="2600" b="0">
                <a:solidFill>
                  <a:srgbClr val="000000"/>
                </a:solidFill>
              </a:rPr>
              <a:t>старая версия –</a:t>
            </a:r>
            <a:r>
              <a:rPr lang="en-US" sz="2600" b="0">
                <a:solidFill>
                  <a:srgbClr val="000000"/>
                </a:solidFill>
              </a:rPr>
              <a:t>  </a:t>
            </a:r>
            <a:r>
              <a:rPr lang="en-US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*.xls</a:t>
            </a:r>
            <a:r>
              <a:rPr lang="en-US" sz="2600" b="0">
                <a:solidFill>
                  <a:srgbClr val="000000"/>
                </a:solidFill>
              </a:rPr>
              <a:t>)</a:t>
            </a:r>
            <a:endParaRPr lang="ru-RU"/>
          </a:p>
        </p:txBody>
      </p:sp>
      <p:pic>
        <p:nvPicPr>
          <p:cNvPr id="212996" name="Picture 4" descr="Орех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7675" y="1587500"/>
            <a:ext cx="685800" cy="6604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3" name="Прямоугольник 12"/>
          <p:cNvSpPr/>
          <p:nvPr/>
        </p:nvSpPr>
        <p:spPr>
          <a:xfrm>
            <a:off x="473075" y="2397125"/>
            <a:ext cx="6302375" cy="1857375"/>
          </a:xfrm>
          <a:prstGeom prst="rect">
            <a:avLst/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defRPr/>
            </a:pPr>
            <a:r>
              <a:rPr lang="ru-RU" sz="2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Вася</a:t>
            </a:r>
            <a:r>
              <a:rPr lang="en-US" sz="2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xlsx</a:t>
            </a:r>
            <a:r>
              <a:rPr lang="ru-RU" sz="2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400" b="0" i="1" dirty="0">
                <a:solidFill>
                  <a:srgbClr val="000000"/>
                </a:solidFill>
              </a:rPr>
              <a:t>рабочая книга</a:t>
            </a:r>
            <a:r>
              <a:rPr lang="en-US" sz="2600" b="0" dirty="0">
                <a:solidFill>
                  <a:srgbClr val="000000"/>
                </a:solidFill>
              </a:rPr>
              <a:t> </a:t>
            </a:r>
            <a:endParaRPr lang="ru-RU" dirty="0"/>
          </a:p>
        </p:txBody>
      </p:sp>
      <p:sp>
        <p:nvSpPr>
          <p:cNvPr id="14" name="Загнутый угол 13"/>
          <p:cNvSpPr>
            <a:spLocks noChangeArrowheads="1"/>
          </p:cNvSpPr>
          <p:nvPr/>
        </p:nvSpPr>
        <p:spPr bwMode="auto">
          <a:xfrm>
            <a:off x="788988" y="2974975"/>
            <a:ext cx="1203325" cy="1019175"/>
          </a:xfrm>
          <a:prstGeom prst="foldedCorner">
            <a:avLst>
              <a:gd name="adj" fmla="val 32153"/>
            </a:avLst>
          </a:prstGeom>
          <a:solidFill>
            <a:srgbClr val="FFFF99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 algn="ctr"/>
            <a:r>
              <a:rPr lang="ru-RU"/>
              <a:t>Лист 1</a:t>
            </a:r>
          </a:p>
        </p:txBody>
      </p:sp>
      <p:sp>
        <p:nvSpPr>
          <p:cNvPr id="15" name="Загнутый угол 14"/>
          <p:cNvSpPr>
            <a:spLocks noChangeArrowheads="1"/>
          </p:cNvSpPr>
          <p:nvPr/>
        </p:nvSpPr>
        <p:spPr bwMode="auto">
          <a:xfrm>
            <a:off x="2252663" y="2974975"/>
            <a:ext cx="1203325" cy="1019175"/>
          </a:xfrm>
          <a:prstGeom prst="foldedCorner">
            <a:avLst>
              <a:gd name="adj" fmla="val 32153"/>
            </a:avLst>
          </a:prstGeom>
          <a:solidFill>
            <a:srgbClr val="FFFF99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 algn="ctr"/>
            <a:r>
              <a:rPr lang="ru-RU"/>
              <a:t>Лист </a:t>
            </a:r>
            <a:r>
              <a:rPr lang="en-US"/>
              <a:t>2</a:t>
            </a:r>
            <a:endParaRPr lang="ru-RU"/>
          </a:p>
        </p:txBody>
      </p:sp>
      <p:sp>
        <p:nvSpPr>
          <p:cNvPr id="16" name="Загнутый угол 15"/>
          <p:cNvSpPr>
            <a:spLocks noChangeArrowheads="1"/>
          </p:cNvSpPr>
          <p:nvPr/>
        </p:nvSpPr>
        <p:spPr bwMode="auto">
          <a:xfrm>
            <a:off x="3714750" y="2974975"/>
            <a:ext cx="1203325" cy="1019175"/>
          </a:xfrm>
          <a:prstGeom prst="foldedCorner">
            <a:avLst>
              <a:gd name="adj" fmla="val 32153"/>
            </a:avLst>
          </a:prstGeom>
          <a:solidFill>
            <a:srgbClr val="FFFF99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 algn="ctr"/>
            <a:r>
              <a:rPr lang="ru-RU"/>
              <a:t>План </a:t>
            </a:r>
            <a:br>
              <a:rPr lang="ru-RU"/>
            </a:br>
            <a:r>
              <a:rPr lang="ru-RU"/>
              <a:t>по валу</a:t>
            </a:r>
          </a:p>
        </p:txBody>
      </p:sp>
      <p:sp>
        <p:nvSpPr>
          <p:cNvPr id="17" name="Загнутый угол 16"/>
          <p:cNvSpPr>
            <a:spLocks noChangeArrowheads="1"/>
          </p:cNvSpPr>
          <p:nvPr/>
        </p:nvSpPr>
        <p:spPr bwMode="auto">
          <a:xfrm>
            <a:off x="5216525" y="2974975"/>
            <a:ext cx="1203325" cy="1019175"/>
          </a:xfrm>
          <a:prstGeom prst="foldedCorner">
            <a:avLst>
              <a:gd name="adj" fmla="val 32153"/>
            </a:avLst>
          </a:prstGeom>
          <a:solidFill>
            <a:srgbClr val="FFFF99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 algn="ctr"/>
            <a:r>
              <a:rPr lang="ru-RU"/>
              <a:t>Вал </a:t>
            </a:r>
            <a:br>
              <a:rPr lang="ru-RU"/>
            </a:br>
            <a:r>
              <a:rPr lang="ru-RU"/>
              <a:t>по плану</a:t>
            </a:r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847725" y="4562475"/>
            <a:ext cx="1838325" cy="808038"/>
          </a:xfrm>
          <a:prstGeom prst="wedgeRoundRectCallout">
            <a:avLst>
              <a:gd name="adj1" fmla="val -19222"/>
              <a:gd name="adj2" fmla="val 11476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переходы по листам </a:t>
            </a:r>
            <a:endParaRPr lang="ru-RU" sz="2200" b="0" dirty="0"/>
          </a:p>
        </p:txBody>
      </p:sp>
      <p:sp>
        <p:nvSpPr>
          <p:cNvPr id="22" name="Выгнутая вверх стрелка 21"/>
          <p:cNvSpPr>
            <a:spLocks noChangeArrowheads="1"/>
          </p:cNvSpPr>
          <p:nvPr/>
        </p:nvSpPr>
        <p:spPr bwMode="auto">
          <a:xfrm rot="176943" flipH="1">
            <a:off x="2589213" y="5399088"/>
            <a:ext cx="1655762" cy="473075"/>
          </a:xfrm>
          <a:prstGeom prst="curvedDownArrow">
            <a:avLst>
              <a:gd name="adj1" fmla="val 24937"/>
              <a:gd name="adj2" fmla="val 49859"/>
              <a:gd name="adj3" fmla="val 25000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3167063" y="4706938"/>
            <a:ext cx="1009650" cy="519112"/>
          </a:xfrm>
          <a:prstGeom prst="wedgeRoundRectCallout">
            <a:avLst>
              <a:gd name="adj1" fmla="val 13166"/>
              <a:gd name="adj2" fmla="val 9439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24" name="Скругленная прямоугольная выноска 23"/>
          <p:cNvSpPr/>
          <p:nvPr/>
        </p:nvSpPr>
        <p:spPr>
          <a:xfrm>
            <a:off x="4524375" y="5187950"/>
            <a:ext cx="1009650" cy="519113"/>
          </a:xfrm>
          <a:prstGeom prst="wedgeRoundRectCallout">
            <a:avLst>
              <a:gd name="adj1" fmla="val 13166"/>
              <a:gd name="adj2" fmla="val 9439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ПКМ</a:t>
            </a:r>
            <a:endParaRPr lang="ru-RU" sz="2200" b="0" dirty="0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6699250" y="5127625"/>
            <a:ext cx="1816100" cy="519113"/>
          </a:xfrm>
          <a:prstGeom prst="wedgeRoundRectCallout">
            <a:avLst>
              <a:gd name="adj1" fmla="val 13166"/>
              <a:gd name="adj2" fmla="val 9439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новый лист</a:t>
            </a:r>
            <a:endParaRPr lang="ru-RU" sz="2200" b="0" dirty="0"/>
          </a:p>
        </p:txBody>
      </p:sp>
      <p:pic>
        <p:nvPicPr>
          <p:cNvPr id="212999" name="Picture 7" descr="Орех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0238" y="3371850"/>
            <a:ext cx="2976562" cy="3214688"/>
          </a:xfrm>
          <a:prstGeom prst="rect">
            <a:avLst/>
          </a:prstGeom>
          <a:noFill/>
          <a:ln w="63500">
            <a:solidFill>
              <a:schemeClr val="bg1"/>
            </a:solidFill>
            <a:miter lim="800000"/>
            <a:headEnd/>
            <a:tailEnd type="none" w="lg" len="lg"/>
          </a:ln>
          <a:effectLst>
            <a:outerShdw blurRad="558800" dist="38100" dir="2700000" sx="104000" sy="104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2" grpId="0" animBg="1"/>
      <p:bldP spid="23" grpId="0" animBg="1"/>
      <p:bldP spid="24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B739C4-CB3E-4026-8279-398E6535370A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5843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Адреса</a:t>
            </a:r>
          </a:p>
        </p:txBody>
      </p:sp>
      <p:pic>
        <p:nvPicPr>
          <p:cNvPr id="215042" name="Picture 2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100" y="1819275"/>
            <a:ext cx="3619500" cy="2655888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50800" dir="2760000" algn="ctr" rotWithShape="0">
              <a:srgbClr val="000000">
                <a:alpha val="46000"/>
              </a:srgbClr>
            </a:outerShdw>
          </a:effectLst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460375" y="960438"/>
            <a:ext cx="3592513" cy="569912"/>
          </a:xfrm>
          <a:prstGeom prst="wedgeRoundRectCallout">
            <a:avLst>
              <a:gd name="adj1" fmla="val -26833"/>
              <a:gd name="adj2" fmla="val 100223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адрес активной ячейки</a:t>
            </a:r>
            <a:endParaRPr lang="ru-RU" sz="2200" b="0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1287463" y="3549650"/>
            <a:ext cx="1706562" cy="569913"/>
          </a:xfrm>
          <a:prstGeom prst="wedgeRoundRectCallout">
            <a:avLst>
              <a:gd name="adj1" fmla="val 11536"/>
              <a:gd name="adj2" fmla="val -156759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ячейка </a:t>
            </a:r>
            <a:r>
              <a:rPr lang="en-US" sz="2200" dirty="0">
                <a:solidFill>
                  <a:srgbClr val="000000"/>
                </a:solidFill>
              </a:rPr>
              <a:t>B2</a:t>
            </a:r>
            <a:endParaRPr lang="ru-RU" sz="2200" dirty="0"/>
          </a:p>
        </p:txBody>
      </p:sp>
      <p:pic>
        <p:nvPicPr>
          <p:cNvPr id="215043" name="Picture 3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6175" y="1819275"/>
            <a:ext cx="3619500" cy="2655888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50800" dir="2760000" algn="ctr" rotWithShape="0">
              <a:srgbClr val="000000">
                <a:alpha val="46000"/>
              </a:srgbClr>
            </a:outerShdw>
          </a:effectLst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5589588" y="1000125"/>
            <a:ext cx="2419350" cy="568325"/>
          </a:xfrm>
          <a:prstGeom prst="wedgeRoundRectCallout">
            <a:avLst>
              <a:gd name="adj1" fmla="val 1187"/>
              <a:gd name="adj2" fmla="val 262528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диапазон </a:t>
            </a:r>
            <a:r>
              <a:rPr lang="en-US" sz="2200" dirty="0">
                <a:solidFill>
                  <a:srgbClr val="000000"/>
                </a:solidFill>
              </a:rPr>
              <a:t>B2</a:t>
            </a:r>
            <a:r>
              <a:rPr lang="ru-RU" sz="2200" dirty="0">
                <a:solidFill>
                  <a:srgbClr val="000000"/>
                </a:solidFill>
              </a:rPr>
              <a:t>:С7</a:t>
            </a:r>
            <a:endParaRPr lang="ru-RU" sz="2200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00050" y="4665663"/>
            <a:ext cx="82042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>
                <a:solidFill>
                  <a:srgbClr val="3333FF"/>
                </a:solidFill>
              </a:rPr>
              <a:t>Ссылки в формулах: </a:t>
            </a:r>
            <a:r>
              <a:rPr lang="ru-RU" sz="2600" b="0">
                <a:solidFill>
                  <a:srgbClr val="000000"/>
                </a:solidFill>
              </a:rPr>
              <a:t> </a:t>
            </a:r>
            <a:br>
              <a:rPr lang="ru-RU" sz="2600" b="0">
                <a:solidFill>
                  <a:srgbClr val="000000"/>
                </a:solidFill>
              </a:rPr>
            </a:br>
            <a:r>
              <a:rPr lang="ru-RU" sz="2600" b="0">
                <a:solidFill>
                  <a:srgbClr val="000000"/>
                </a:solidFill>
              </a:rPr>
              <a:t>         </a:t>
            </a:r>
            <a:r>
              <a:rPr lang="ru-RU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B2+2*C3      </a:t>
            </a:r>
            <a:r>
              <a:rPr lang="ru-RU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A2+2*</a:t>
            </a:r>
            <a:r>
              <a:rPr lang="ru-RU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СУММ(</a:t>
            </a:r>
            <a:r>
              <a:rPr lang="en-US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B2:C</a:t>
            </a:r>
            <a:r>
              <a:rPr lang="ru-RU" sz="2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7)</a:t>
            </a:r>
            <a:endParaRPr lang="ru-RU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 flipH="1">
            <a:off x="5397500" y="2125663"/>
            <a:ext cx="647700" cy="463550"/>
          </a:xfrm>
          <a:prstGeom prst="wedgeRoundRectCallout">
            <a:avLst>
              <a:gd name="adj1" fmla="val -89613"/>
              <a:gd name="adj2" fmla="val 92473"/>
              <a:gd name="adj3" fmla="val 16667"/>
            </a:avLst>
          </a:prstGeom>
          <a:solidFill>
            <a:srgbClr val="E6E6FF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en-US" sz="2200" dirty="0">
                <a:solidFill>
                  <a:srgbClr val="000000"/>
                </a:solidFill>
              </a:rPr>
              <a:t>B2</a:t>
            </a:r>
            <a:endParaRPr lang="ru-RU" sz="2200" dirty="0"/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 flipH="1">
            <a:off x="7977188" y="3752850"/>
            <a:ext cx="647700" cy="463550"/>
          </a:xfrm>
          <a:prstGeom prst="wedgeRoundRectCallout">
            <a:avLst>
              <a:gd name="adj1" fmla="val 136485"/>
              <a:gd name="adj2" fmla="val 9396"/>
              <a:gd name="adj3" fmla="val 16667"/>
            </a:avLst>
          </a:prstGeom>
          <a:solidFill>
            <a:srgbClr val="E6E6FF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dirty="0">
                <a:solidFill>
                  <a:srgbClr val="000000"/>
                </a:solidFill>
              </a:rPr>
              <a:t>С7</a:t>
            </a:r>
            <a:endParaRPr lang="ru-RU" sz="2200" dirty="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049338" y="5697538"/>
            <a:ext cx="7002462" cy="663575"/>
            <a:chOff x="464" y="2126"/>
            <a:chExt cx="4411" cy="418"/>
          </a:xfrm>
        </p:grpSpPr>
        <p:sp>
          <p:nvSpPr>
            <p:cNvPr id="35854" name="Text Box 32"/>
            <p:cNvSpPr txBox="1">
              <a:spLocks noChangeArrowheads="1"/>
            </p:cNvSpPr>
            <p:nvPr/>
          </p:nvSpPr>
          <p:spPr bwMode="auto">
            <a:xfrm>
              <a:off x="758" y="2193"/>
              <a:ext cx="4117" cy="296"/>
            </a:xfrm>
            <a:prstGeom prst="rect">
              <a:avLst/>
            </a:prstGeom>
            <a:solidFill>
              <a:srgbClr val="D1D1FF"/>
            </a:solidFill>
            <a:ln w="12700">
              <a:solidFill>
                <a:srgbClr val="00008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/>
                <a:t>  Формула всегда начинается знаком «=»!</a:t>
              </a:r>
            </a:p>
          </p:txBody>
        </p:sp>
        <p:sp>
          <p:nvSpPr>
            <p:cNvPr id="35855" name="Oval 33"/>
            <p:cNvSpPr>
              <a:spLocks noChangeArrowheads="1"/>
            </p:cNvSpPr>
            <p:nvPr/>
          </p:nvSpPr>
          <p:spPr bwMode="auto">
            <a:xfrm>
              <a:off x="464" y="212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  <a:endParaRPr lang="ru-RU" sz="44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4D0199-EDB8-44AF-AE5D-7A5E1BCA409A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6867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Ввод данных</a:t>
            </a:r>
          </a:p>
        </p:txBody>
      </p:sp>
      <p:pic>
        <p:nvPicPr>
          <p:cNvPr id="216066" name="Picture 2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7725" y="1876425"/>
            <a:ext cx="4953000" cy="2589213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99000"/>
              </a:prstClr>
            </a:outerShdw>
          </a:effec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460375" y="1114425"/>
            <a:ext cx="1570038" cy="1320800"/>
          </a:xfrm>
          <a:prstGeom prst="wedgeRoundRectCallout">
            <a:avLst>
              <a:gd name="adj1" fmla="val 79717"/>
              <a:gd name="adj2" fmla="val 24561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адрес активной ячейки</a:t>
            </a:r>
            <a:endParaRPr lang="ru-RU" sz="2200" b="0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174875" y="1038225"/>
            <a:ext cx="2368550" cy="598488"/>
          </a:xfrm>
          <a:prstGeom prst="wedgeRoundRectCallout">
            <a:avLst>
              <a:gd name="adj1" fmla="val 39880"/>
              <a:gd name="adj2" fmla="val 106623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отменить (</a:t>
            </a:r>
            <a:r>
              <a:rPr lang="en-US" sz="2200" b="0" i="1" dirty="0">
                <a:solidFill>
                  <a:srgbClr val="000000"/>
                </a:solidFill>
              </a:rPr>
              <a:t>Esc</a:t>
            </a:r>
            <a:r>
              <a:rPr lang="ru-RU" sz="2200" b="0" dirty="0">
                <a:solidFill>
                  <a:srgbClr val="000000"/>
                </a:solidFill>
              </a:rPr>
              <a:t>)</a:t>
            </a:r>
            <a:endParaRPr lang="ru-RU" sz="2200" b="0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4659313" y="1038225"/>
            <a:ext cx="2366962" cy="598488"/>
          </a:xfrm>
          <a:prstGeom prst="wedgeRoundRectCallout">
            <a:avLst>
              <a:gd name="adj1" fmla="val -41828"/>
              <a:gd name="adj2" fmla="val 96969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принять (</a:t>
            </a:r>
            <a:r>
              <a:rPr lang="en-US" sz="2200" b="0" i="1" dirty="0">
                <a:solidFill>
                  <a:srgbClr val="000000"/>
                </a:solidFill>
              </a:rPr>
              <a:t>Enter</a:t>
            </a:r>
            <a:r>
              <a:rPr lang="ru-RU" sz="2200" b="0" dirty="0">
                <a:solidFill>
                  <a:srgbClr val="000000"/>
                </a:solidFill>
              </a:rPr>
              <a:t>)</a:t>
            </a:r>
            <a:endParaRPr lang="ru-RU" sz="2200" b="0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140450" y="2336800"/>
            <a:ext cx="2579688" cy="839788"/>
          </a:xfrm>
          <a:prstGeom prst="wedgeRoundRectCallout">
            <a:avLst>
              <a:gd name="adj1" fmla="val -69496"/>
              <a:gd name="adj2" fmla="val -64002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строка редактирования</a:t>
            </a:r>
            <a:endParaRPr lang="ru-RU" sz="2200" b="0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148013" y="3752850"/>
            <a:ext cx="1058862" cy="598488"/>
          </a:xfrm>
          <a:prstGeom prst="wedgeRoundRectCallout">
            <a:avLst>
              <a:gd name="adj1" fmla="val 22821"/>
              <a:gd name="adj2" fmla="val -125081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bIns="108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66725" y="4819650"/>
            <a:ext cx="82057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>
                <a:solidFill>
                  <a:srgbClr val="3333FF"/>
                </a:solidFill>
              </a:rPr>
              <a:t>F2 </a:t>
            </a:r>
            <a:r>
              <a:rPr lang="en-US" sz="2600" b="0"/>
              <a:t>– </a:t>
            </a:r>
            <a:r>
              <a:rPr lang="ru-RU" sz="2600" b="0"/>
              <a:t>редактировать прямо в ячейке  </a:t>
            </a:r>
            <a:endParaRPr lang="ru-RU" b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69069A-EF9A-4809-96B1-FD4E86BD84EE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7891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Выделение данных</a:t>
            </a:r>
          </a:p>
        </p:txBody>
      </p:sp>
      <p:pic>
        <p:nvPicPr>
          <p:cNvPr id="217090" name="Picture 2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1075" y="1355725"/>
            <a:ext cx="2806700" cy="10668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17091" name="Picture 3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0800" y="1373188"/>
            <a:ext cx="3619500" cy="21082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17092" name="Picture 4" descr="Орех"/>
          <p:cNvPicPr>
            <a:picLocks noChangeAspect="1" noChangeArrowheads="1"/>
          </p:cNvPicPr>
          <p:nvPr/>
        </p:nvPicPr>
        <p:blipFill>
          <a:blip r:embed="rId5" cstate="print"/>
          <a:srcRect r="-261"/>
          <a:stretch>
            <a:fillRect/>
          </a:stretch>
        </p:blipFill>
        <p:spPr bwMode="auto">
          <a:xfrm>
            <a:off x="5149850" y="5089525"/>
            <a:ext cx="3629025" cy="13303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17093" name="Picture 5" descr="Орех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81075" y="2935288"/>
            <a:ext cx="3619500" cy="13335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17094" name="Picture 6" descr="Орех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81075" y="5087938"/>
            <a:ext cx="3619500" cy="13208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68300" y="828675"/>
            <a:ext cx="15287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 ячейка: </a:t>
            </a:r>
            <a:endParaRPr lang="ru-RU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621463" y="1104900"/>
            <a:ext cx="1068387" cy="541338"/>
          </a:xfrm>
          <a:prstGeom prst="wedgeRoundRectCallout">
            <a:avLst>
              <a:gd name="adj1" fmla="val -55744"/>
              <a:gd name="adj2" fmla="val 118914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+ЛКМ</a:t>
            </a:r>
            <a:endParaRPr lang="ru-RU" sz="2200" b="0" dirty="0"/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7729538" y="2317750"/>
            <a:ext cx="1068387" cy="541338"/>
          </a:xfrm>
          <a:prstGeom prst="wedgeRoundRectCallout">
            <a:avLst>
              <a:gd name="adj1" fmla="val -62951"/>
              <a:gd name="adj2" fmla="val 83294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– ЛКМ</a:t>
            </a:r>
            <a:endParaRPr lang="ru-RU" sz="2200" b="0" dirty="0"/>
          </a:p>
        </p:txBody>
      </p:sp>
      <p:cxnSp>
        <p:nvCxnSpPr>
          <p:cNvPr id="14" name="Прямая со стрелкой 13"/>
          <p:cNvCxnSpPr>
            <a:cxnSpLocks noChangeShapeType="1"/>
            <a:endCxn id="12" idx="4"/>
          </p:cNvCxnSpPr>
          <p:nvPr/>
        </p:nvCxnSpPr>
        <p:spPr bwMode="auto">
          <a:xfrm rot="16200000" flipH="1">
            <a:off x="6551613" y="1998663"/>
            <a:ext cx="1030287" cy="1049337"/>
          </a:xfrm>
          <a:prstGeom prst="straightConnector1">
            <a:avLst/>
          </a:prstGeom>
          <a:noFill/>
          <a:ln w="25400" algn="ctr">
            <a:solidFill>
              <a:srgbClr val="3333FF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537075" y="828675"/>
            <a:ext cx="17256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диапазон:</a:t>
            </a:r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4873625" y="4592638"/>
            <a:ext cx="2159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вся таблица:</a:t>
            </a:r>
            <a:endParaRPr lang="ru-RU"/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2781300" y="1057275"/>
            <a:ext cx="819150" cy="539750"/>
          </a:xfrm>
          <a:prstGeom prst="wedgeRoundRectCallout">
            <a:avLst>
              <a:gd name="adj1" fmla="val -55744"/>
              <a:gd name="adj2" fmla="val 118914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5659438" y="5629275"/>
            <a:ext cx="819150" cy="539750"/>
          </a:xfrm>
          <a:prstGeom prst="wedgeRoundRectCallout">
            <a:avLst>
              <a:gd name="adj1" fmla="val -92215"/>
              <a:gd name="adj2" fmla="val -117957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68300" y="2435225"/>
            <a:ext cx="13001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строки:</a:t>
            </a:r>
            <a:endParaRPr lang="ru-RU"/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15888" y="3097213"/>
            <a:ext cx="817562" cy="541337"/>
          </a:xfrm>
          <a:prstGeom prst="wedgeRoundRectCallout">
            <a:avLst>
              <a:gd name="adj1" fmla="val 60727"/>
              <a:gd name="adj2" fmla="val 76170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68300" y="4533900"/>
            <a:ext cx="15875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столбцы:</a:t>
            </a:r>
            <a:endParaRPr lang="ru-RU"/>
          </a:p>
        </p:txBody>
      </p:sp>
      <p:sp>
        <p:nvSpPr>
          <p:cNvPr id="25" name="Скругленная прямоугольная выноска 24"/>
          <p:cNvSpPr/>
          <p:nvPr/>
        </p:nvSpPr>
        <p:spPr>
          <a:xfrm>
            <a:off x="2290763" y="4368800"/>
            <a:ext cx="817562" cy="539750"/>
          </a:xfrm>
          <a:prstGeom prst="wedgeRoundRectCallout">
            <a:avLst>
              <a:gd name="adj1" fmla="val -3979"/>
              <a:gd name="adj2" fmla="val 95761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ЛКМ</a:t>
            </a:r>
            <a:endParaRPr lang="ru-RU" sz="2200" b="0" dirty="0"/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4873625" y="3543300"/>
            <a:ext cx="40846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 b="0">
                <a:solidFill>
                  <a:srgbClr val="000000"/>
                </a:solidFill>
              </a:rPr>
              <a:t>несвязанные диапазоны:</a:t>
            </a:r>
            <a:endParaRPr lang="ru-RU"/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5183188" y="3937000"/>
            <a:ext cx="37401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600">
                <a:solidFill>
                  <a:srgbClr val="3333FF"/>
                </a:solidFill>
              </a:rPr>
              <a:t>+</a:t>
            </a:r>
            <a:r>
              <a:rPr lang="en-US" sz="2600">
                <a:solidFill>
                  <a:srgbClr val="3333FF"/>
                </a:solidFill>
              </a:rPr>
              <a:t>Ctrl </a:t>
            </a:r>
            <a:r>
              <a:rPr lang="ru-RU" sz="2400" b="0">
                <a:solidFill>
                  <a:srgbClr val="000000"/>
                </a:solidFill>
              </a:rPr>
              <a:t>и выделять второй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1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7" grpId="0"/>
      <p:bldP spid="18" grpId="0"/>
      <p:bldP spid="19" grpId="0" animBg="1"/>
      <p:bldP spid="20" grpId="0" animBg="1"/>
      <p:bldP spid="21" grpId="0"/>
      <p:bldP spid="23" grpId="0" animBg="1"/>
      <p:bldP spid="24" grpId="0"/>
      <p:bldP spid="25" grpId="0" animBg="1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5" name="Picture 3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775" y="1038225"/>
            <a:ext cx="3276600" cy="17780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3891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680883-3DA0-49DE-A39F-DDEC4123986F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8916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Операции со строками и столбцами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28613" y="809625"/>
            <a:ext cx="17716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333FF"/>
                </a:solidFill>
              </a:rPr>
              <a:t>размеры</a:t>
            </a:r>
          </a:p>
        </p:txBody>
      </p:sp>
      <p:sp>
        <p:nvSpPr>
          <p:cNvPr id="15" name="Двойная стрелка влево/вправо 14"/>
          <p:cNvSpPr>
            <a:spLocks noChangeArrowheads="1"/>
          </p:cNvSpPr>
          <p:nvPr/>
        </p:nvSpPr>
        <p:spPr bwMode="auto">
          <a:xfrm>
            <a:off x="3763963" y="1133475"/>
            <a:ext cx="317500" cy="155575"/>
          </a:xfrm>
          <a:prstGeom prst="leftRightArrow">
            <a:avLst>
              <a:gd name="adj1" fmla="val 50000"/>
              <a:gd name="adj2" fmla="val 49981"/>
            </a:avLst>
          </a:prstGeom>
          <a:solidFill>
            <a:srgbClr val="3333FF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6" name="Двойная стрелка влево/вправо 15"/>
          <p:cNvSpPr>
            <a:spLocks noChangeArrowheads="1"/>
          </p:cNvSpPr>
          <p:nvPr/>
        </p:nvSpPr>
        <p:spPr bwMode="auto">
          <a:xfrm>
            <a:off x="4629150" y="1133475"/>
            <a:ext cx="317500" cy="155575"/>
          </a:xfrm>
          <a:prstGeom prst="leftRightArrow">
            <a:avLst>
              <a:gd name="adj1" fmla="val 50000"/>
              <a:gd name="adj2" fmla="val 49981"/>
            </a:avLst>
          </a:prstGeom>
          <a:solidFill>
            <a:srgbClr val="3333FF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" name="Двойная стрелка влево/вправо 16"/>
          <p:cNvSpPr>
            <a:spLocks noChangeArrowheads="1"/>
          </p:cNvSpPr>
          <p:nvPr/>
        </p:nvSpPr>
        <p:spPr bwMode="auto">
          <a:xfrm rot="-5400000">
            <a:off x="2588419" y="1750219"/>
            <a:ext cx="319087" cy="155575"/>
          </a:xfrm>
          <a:prstGeom prst="leftRightArrow">
            <a:avLst>
              <a:gd name="adj1" fmla="val 50000"/>
              <a:gd name="adj2" fmla="val 50231"/>
            </a:avLst>
          </a:prstGeom>
          <a:solidFill>
            <a:srgbClr val="3333FF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8" name="Двойная стрелка влево/вправо 17"/>
          <p:cNvSpPr>
            <a:spLocks noChangeArrowheads="1"/>
          </p:cNvSpPr>
          <p:nvPr/>
        </p:nvSpPr>
        <p:spPr bwMode="auto">
          <a:xfrm rot="-5400000">
            <a:off x="2589213" y="2154237"/>
            <a:ext cx="317500" cy="155575"/>
          </a:xfrm>
          <a:prstGeom prst="leftRightArrow">
            <a:avLst>
              <a:gd name="adj1" fmla="val 50000"/>
              <a:gd name="adj2" fmla="val 49981"/>
            </a:avLst>
          </a:prstGeom>
          <a:solidFill>
            <a:srgbClr val="3333FF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663575" y="1463675"/>
            <a:ext cx="1406525" cy="769938"/>
          </a:xfrm>
          <a:prstGeom prst="wedgeRoundRectCallout">
            <a:avLst>
              <a:gd name="adj1" fmla="val 92886"/>
              <a:gd name="adj2" fmla="val -2336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высота строк</a:t>
            </a:r>
            <a:endParaRPr lang="ru-RU" sz="2200" b="0" dirty="0"/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5438775" y="1587500"/>
            <a:ext cx="1481138" cy="769938"/>
          </a:xfrm>
          <a:prstGeom prst="wedgeRoundRectCallout">
            <a:avLst>
              <a:gd name="adj1" fmla="val -95426"/>
              <a:gd name="adj2" fmla="val -91086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ширина</a:t>
            </a:r>
          </a:p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столбцов</a:t>
            </a:r>
            <a:endParaRPr lang="ru-RU" sz="2200" b="0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328613" y="2887663"/>
            <a:ext cx="42116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333FF"/>
                </a:solidFill>
              </a:rPr>
              <a:t>добавление, удаление</a:t>
            </a:r>
          </a:p>
        </p:txBody>
      </p:sp>
      <p:pic>
        <p:nvPicPr>
          <p:cNvPr id="223236" name="Picture 4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51425" y="3532188"/>
            <a:ext cx="2832100" cy="13335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24" name="Скругленная прямоугольная выноска 23"/>
          <p:cNvSpPr/>
          <p:nvPr/>
        </p:nvSpPr>
        <p:spPr>
          <a:xfrm>
            <a:off x="3946525" y="3944938"/>
            <a:ext cx="817563" cy="539750"/>
          </a:xfrm>
          <a:prstGeom prst="wedgeRoundRectCallout">
            <a:avLst>
              <a:gd name="adj1" fmla="val 90139"/>
              <a:gd name="adj2" fmla="val 4931"/>
              <a:gd name="adj3" fmla="val 16667"/>
            </a:avLst>
          </a:prstGeom>
          <a:solidFill>
            <a:srgbClr val="FFFF99"/>
          </a:solidFill>
          <a:ln w="12700">
            <a:noFill/>
          </a:ln>
          <a:effectLst>
            <a:outerShdw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defRPr/>
            </a:pPr>
            <a:r>
              <a:rPr lang="ru-RU" sz="2200" b="0" dirty="0">
                <a:solidFill>
                  <a:srgbClr val="000000"/>
                </a:solidFill>
              </a:rPr>
              <a:t>ПКМ</a:t>
            </a:r>
            <a:endParaRPr lang="ru-RU" sz="2200" b="0" dirty="0"/>
          </a:p>
        </p:txBody>
      </p:sp>
      <p:pic>
        <p:nvPicPr>
          <p:cNvPr id="223238" name="Picture 6" descr="Орех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64288" y="5549900"/>
            <a:ext cx="1720850" cy="86995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3240" name="Picture 8" descr="Орех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3725" y="3419475"/>
            <a:ext cx="3162300" cy="31750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23241" name="Picture 9" descr="Орех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175" y="5195888"/>
            <a:ext cx="4051300" cy="3556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42" name="Picture 6" descr="Оре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5600" y="1562100"/>
            <a:ext cx="5068888" cy="13970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4096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603BA-C6A7-487D-BA4F-DAEB8A7A4AAD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40964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/>
              <a:t>Типы ссылок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65113" y="868363"/>
            <a:ext cx="80105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333FF"/>
                </a:solidFill>
              </a:rPr>
              <a:t>относительные</a:t>
            </a:r>
            <a:r>
              <a:rPr lang="ru-RU" sz="2800" b="0">
                <a:solidFill>
                  <a:srgbClr val="000000"/>
                </a:solidFill>
              </a:rPr>
              <a:t> </a:t>
            </a:r>
            <a:r>
              <a:rPr lang="ru-RU" sz="2000" b="0">
                <a:solidFill>
                  <a:srgbClr val="000000"/>
                </a:solidFill>
              </a:rPr>
              <a:t>(меняются так же, как и адрес формулы )</a:t>
            </a:r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873125" y="1938338"/>
            <a:ext cx="1260475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5591175" y="1489075"/>
            <a:ext cx="32178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0"/>
              <a:t>формула «переехала» на один столбец вправо и на одну строку вниз;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55588" y="3648075"/>
            <a:ext cx="24368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333FF"/>
                </a:solidFill>
              </a:rPr>
              <a:t>абсолютные</a:t>
            </a:r>
          </a:p>
          <a:p>
            <a:r>
              <a:rPr lang="ru-RU" sz="2000" b="0">
                <a:solidFill>
                  <a:srgbClr val="000000"/>
                </a:solidFill>
              </a:rPr>
              <a:t>(не меняются)</a:t>
            </a:r>
            <a:endParaRPr lang="ru-RU" sz="140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3971925" y="3648075"/>
            <a:ext cx="48895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3333FF"/>
                </a:solidFill>
              </a:rPr>
              <a:t>смешанные</a:t>
            </a:r>
            <a:r>
              <a:rPr lang="ru-RU" sz="2800" b="0">
                <a:solidFill>
                  <a:srgbClr val="000000"/>
                </a:solidFill>
              </a:rPr>
              <a:t/>
            </a:r>
            <a:br>
              <a:rPr lang="ru-RU" sz="2800" b="0">
                <a:solidFill>
                  <a:srgbClr val="000000"/>
                </a:solidFill>
              </a:rPr>
            </a:br>
            <a:r>
              <a:rPr lang="ru-RU" sz="2000" b="0">
                <a:solidFill>
                  <a:srgbClr val="000000"/>
                </a:solidFill>
              </a:rPr>
              <a:t>(меняется только относительная часть)</a:t>
            </a:r>
            <a:endParaRPr lang="ru-RU" sz="1400"/>
          </a:p>
        </p:txBody>
      </p:sp>
      <p:pic>
        <p:nvPicPr>
          <p:cNvPr id="219140" name="Picture 4" descr="Орех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2900" y="4568825"/>
            <a:ext cx="4381500" cy="12954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pic>
        <p:nvPicPr>
          <p:cNvPr id="219141" name="Picture 5" descr="Орех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8150" y="4600575"/>
            <a:ext cx="3263900" cy="12700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2298700" y="1938338"/>
            <a:ext cx="1260475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3979863" y="1938338"/>
            <a:ext cx="1260475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873125" y="2281238"/>
            <a:ext cx="1260475" cy="246062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3970338" y="2281238"/>
            <a:ext cx="1260475" cy="246062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873125" y="2616200"/>
            <a:ext cx="1260475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2298700" y="2616200"/>
            <a:ext cx="1260475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round/>
            <a:headEnd/>
            <a:tailEnd type="triangl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17" name="Выгнутая вверх стрелка 16"/>
          <p:cNvSpPr>
            <a:spLocks noChangeArrowheads="1"/>
          </p:cNvSpPr>
          <p:nvPr/>
        </p:nvSpPr>
        <p:spPr bwMode="auto">
          <a:xfrm rot="1212020">
            <a:off x="3311525" y="2171700"/>
            <a:ext cx="893763" cy="349250"/>
          </a:xfrm>
          <a:prstGeom prst="curvedDownArrow">
            <a:avLst>
              <a:gd name="adj1" fmla="val 25070"/>
              <a:gd name="adj2" fmla="val 50163"/>
              <a:gd name="adj3" fmla="val 25000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5603875" y="2457450"/>
            <a:ext cx="2862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ru-RU" sz="2000" b="0">
                <a:solidFill>
                  <a:srgbClr val="3333FF"/>
                </a:solidFill>
              </a:rPr>
              <a:t>имя </a:t>
            </a:r>
            <a:r>
              <a:rPr lang="ru-RU" sz="2000">
                <a:solidFill>
                  <a:srgbClr val="3333FF"/>
                </a:solidFill>
              </a:rPr>
              <a:t>столбца</a:t>
            </a:r>
            <a:r>
              <a:rPr lang="ru-RU" sz="2000" b="0">
                <a:solidFill>
                  <a:srgbClr val="3333FF"/>
                </a:solidFill>
              </a:rPr>
              <a:t> </a:t>
            </a:r>
            <a:r>
              <a:rPr lang="ru-RU" sz="2000" b="0">
                <a:solidFill>
                  <a:srgbClr val="3333FF"/>
                </a:solidFill>
                <a:sym typeface="Symbol" pitchFamily="18" charset="2"/>
              </a:rPr>
              <a:t></a:t>
            </a:r>
            <a:r>
              <a:rPr lang="ru-RU" sz="2000" b="0">
                <a:solidFill>
                  <a:srgbClr val="3333FF"/>
                </a:solidFill>
              </a:rPr>
              <a:t> на 1</a:t>
            </a:r>
          </a:p>
          <a:p>
            <a:r>
              <a:rPr lang="ru-RU" sz="2000" b="0">
                <a:solidFill>
                  <a:srgbClr val="3333FF"/>
                </a:solidFill>
              </a:rPr>
              <a:t>номер </a:t>
            </a:r>
            <a:r>
              <a:rPr lang="ru-RU" sz="2000">
                <a:solidFill>
                  <a:srgbClr val="3333FF"/>
                </a:solidFill>
              </a:rPr>
              <a:t>строки</a:t>
            </a:r>
            <a:r>
              <a:rPr lang="ru-RU" sz="2000" b="0">
                <a:solidFill>
                  <a:srgbClr val="3333FF"/>
                </a:solidFill>
              </a:rPr>
              <a:t> </a:t>
            </a:r>
            <a:r>
              <a:rPr lang="ru-RU" sz="2000" b="0">
                <a:solidFill>
                  <a:srgbClr val="3333FF"/>
                </a:solidFill>
                <a:sym typeface="Symbol" pitchFamily="18" charset="2"/>
              </a:rPr>
              <a:t> </a:t>
            </a:r>
            <a:r>
              <a:rPr lang="ru-RU" sz="2000" b="0">
                <a:solidFill>
                  <a:srgbClr val="3333FF"/>
                </a:solidFill>
              </a:rPr>
              <a:t>на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9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8" grpId="0"/>
      <p:bldP spid="19" grpId="0"/>
      <p:bldP spid="20" grpId="0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17" grpId="0" animBg="1"/>
      <p:bldP spid="3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206</Words>
  <Application>Microsoft Office PowerPoint</Application>
  <PresentationFormat>Экран (4:3)</PresentationFormat>
  <Paragraphs>86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Электронные таблицы Excel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Электронные таблицы Excel 2007</dc:title>
  <dc:creator>Лусниковы</dc:creator>
  <cp:lastModifiedBy>лена</cp:lastModifiedBy>
  <cp:revision>2</cp:revision>
  <dcterms:created xsi:type="dcterms:W3CDTF">2012-02-12T17:31:45Z</dcterms:created>
  <dcterms:modified xsi:type="dcterms:W3CDTF">2013-12-22T13:03:08Z</dcterms:modified>
</cp:coreProperties>
</file>