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E8D5C-3529-4803-AE0D-DC6E34E9109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D359-0241-4190-9111-39917F70AE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740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0D359-0241-4190-9111-39917F70AED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2285992"/>
            <a:ext cx="8001056" cy="4214842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Физиологические механизмы развития тренированности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  <a:solidFill>
            <a:srgbClr val="FFC000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Пороговая нагрузка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– это нагрузка 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минимальной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величины, выводящая организм на </a:t>
            </a:r>
            <a:r>
              <a:rPr lang="ru-RU" sz="4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сверхвосстановление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28596" y="5000636"/>
            <a:ext cx="8229600" cy="1000132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Рисунок 1 - Основные параметры физической нагрузки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6" name="Группа 65"/>
          <p:cNvGrpSpPr/>
          <p:nvPr/>
        </p:nvGrpSpPr>
        <p:grpSpPr>
          <a:xfrm>
            <a:off x="285720" y="642918"/>
            <a:ext cx="8715436" cy="3012538"/>
            <a:chOff x="285720" y="642918"/>
            <a:chExt cx="8715436" cy="3012538"/>
          </a:xfrm>
        </p:grpSpPr>
        <p:sp>
          <p:nvSpPr>
            <p:cNvPr id="8" name="TextBox 7"/>
            <p:cNvSpPr txBox="1"/>
            <p:nvPr/>
          </p:nvSpPr>
          <p:spPr>
            <a:xfrm>
              <a:off x="2928926" y="642918"/>
              <a:ext cx="3571900" cy="461665"/>
            </a:xfrm>
            <a:prstGeom prst="rect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>
                  <a:latin typeface="Times New Roman" pitchFamily="18" charset="0"/>
                  <a:cs typeface="Times New Roman" pitchFamily="18" charset="0"/>
                </a:rPr>
                <a:t>Параметры нагрузки</a:t>
              </a:r>
              <a:endParaRPr lang="ru-RU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85720" y="1857364"/>
              <a:ext cx="1857388" cy="646331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>
                  <a:latin typeface="Times New Roman" pitchFamily="18" charset="0"/>
                  <a:cs typeface="Times New Roman" pitchFamily="18" charset="0"/>
                </a:rPr>
                <a:t>Интенсивность нагрузки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285984" y="1857364"/>
              <a:ext cx="1714512" cy="646331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>
                  <a:latin typeface="Times New Roman" pitchFamily="18" charset="0"/>
                  <a:cs typeface="Times New Roman" pitchFamily="18" charset="0"/>
                </a:rPr>
                <a:t>Длительность нагрузки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214810" y="1857364"/>
              <a:ext cx="2000264" cy="369332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>
                  <a:latin typeface="Times New Roman" pitchFamily="18" charset="0"/>
                  <a:cs typeface="Times New Roman" pitchFamily="18" charset="0"/>
                </a:rPr>
                <a:t>Частота занятий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29388" y="1857364"/>
              <a:ext cx="2571768" cy="923330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>
                  <a:latin typeface="Times New Roman" pitchFamily="18" charset="0"/>
                  <a:cs typeface="Times New Roman" pitchFamily="18" charset="0"/>
                </a:rPr>
                <a:t>Продолжительность и характер отдыха между нагрузками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785918" y="3286124"/>
              <a:ext cx="2928958" cy="36933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>
                  <a:latin typeface="Times New Roman" pitchFamily="18" charset="0"/>
                  <a:cs typeface="Times New Roman" pitchFamily="18" charset="0"/>
                </a:rPr>
                <a:t>Общий объем нагрузки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5" name="Прямая соединительная линия 14"/>
            <p:cNvCxnSpPr>
              <a:stCxn id="8" idx="2"/>
            </p:cNvCxnSpPr>
            <p:nvPr/>
          </p:nvCxnSpPr>
          <p:spPr>
            <a:xfrm rot="5400000">
              <a:off x="4552800" y="1266659"/>
              <a:ext cx="324153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1214414" y="1428736"/>
              <a:ext cx="6500858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>
              <a:endCxn id="9" idx="0"/>
            </p:cNvCxnSpPr>
            <p:nvPr/>
          </p:nvCxnSpPr>
          <p:spPr>
            <a:xfrm rot="5400000">
              <a:off x="1000104" y="1643047"/>
              <a:ext cx="428628" cy="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 стрелкой 20"/>
            <p:cNvCxnSpPr>
              <a:endCxn id="12" idx="0"/>
            </p:cNvCxnSpPr>
            <p:nvPr/>
          </p:nvCxnSpPr>
          <p:spPr>
            <a:xfrm rot="5400000">
              <a:off x="7500962" y="1643049"/>
              <a:ext cx="428625" cy="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 стрелкой 44"/>
            <p:cNvCxnSpPr>
              <a:endCxn id="10" idx="0"/>
            </p:cNvCxnSpPr>
            <p:nvPr/>
          </p:nvCxnSpPr>
          <p:spPr>
            <a:xfrm rot="16200000" flipH="1">
              <a:off x="2928925" y="1643049"/>
              <a:ext cx="428626" cy="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 стрелкой 51"/>
            <p:cNvCxnSpPr>
              <a:endCxn id="11" idx="0"/>
            </p:cNvCxnSpPr>
            <p:nvPr/>
          </p:nvCxnSpPr>
          <p:spPr>
            <a:xfrm rot="5400000">
              <a:off x="5000628" y="1643050"/>
              <a:ext cx="428628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>
              <a:stCxn id="9" idx="2"/>
            </p:cNvCxnSpPr>
            <p:nvPr/>
          </p:nvCxnSpPr>
          <p:spPr>
            <a:xfrm rot="5400000">
              <a:off x="1001002" y="2716315"/>
              <a:ext cx="426033" cy="79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>
              <a:stCxn id="11" idx="2"/>
            </p:cNvCxnSpPr>
            <p:nvPr/>
          </p:nvCxnSpPr>
          <p:spPr>
            <a:xfrm rot="5400000">
              <a:off x="4863823" y="2577815"/>
              <a:ext cx="702238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>
              <a:off x="1214414" y="2928934"/>
              <a:ext cx="4000528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 стрелкой 64"/>
            <p:cNvCxnSpPr>
              <a:stCxn id="10" idx="2"/>
            </p:cNvCxnSpPr>
            <p:nvPr/>
          </p:nvCxnSpPr>
          <p:spPr>
            <a:xfrm rot="5400000">
              <a:off x="2751235" y="2894912"/>
              <a:ext cx="783223" cy="7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Интенсивность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физической нагрузки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зависимости от направленности тренировочного процесса можно оценить по разным показателям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85720" y="1857364"/>
            <a:ext cx="8643998" cy="478634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а) рабочей ЧСС;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б) скорости ПК (% от МПК) во время работы;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в) величине кислородного долга;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г) концентрации молочной кислоты;</a:t>
            </a:r>
          </a:p>
          <a:p>
            <a:pPr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величине мышечного усилия (% от МПС).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715436" cy="564360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Предельно допустимая величина ЧСС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при нагрузке определяется по формуле:</a:t>
            </a:r>
          </a:p>
          <a:p>
            <a:pPr algn="ctr">
              <a:buNone/>
            </a:pPr>
            <a:r>
              <a:rPr lang="ru-RU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ЧСС предельная = 220 – возраст (200 уд/мин)</a:t>
            </a:r>
          </a:p>
          <a:p>
            <a:pPr algn="just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Для лиц старше 50-60 лет формула отличается: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ЧСС предельная = </a:t>
            </a:r>
            <a:r>
              <a:rPr lang="ru-RU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200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 возраст (140 уд/мин)</a:t>
            </a:r>
          </a:p>
          <a:p>
            <a:pPr algn="just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00108"/>
            <a:ext cx="8643998" cy="5572164"/>
          </a:xfrm>
          <a:solidFill>
            <a:srgbClr val="FFC000"/>
          </a:solidFill>
        </p:spPr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Нижняя граница определяется по формуле:</a:t>
            </a:r>
          </a:p>
          <a:p>
            <a:pPr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(ЧСС предельная – ЧСС покоя) * 0,6 + ЧСС покоя =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144 уд/мин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Верхняя граница определяется по формуле:</a:t>
            </a:r>
          </a:p>
          <a:p>
            <a:pPr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(ЧСС предельная – ЧСС покоя) * 0,85 + ЧСС покоя =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179 уд/мин.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786874" cy="5197493"/>
          </a:xfrm>
          <a:solidFill>
            <a:srgbClr val="FFC000"/>
          </a:solidFill>
        </p:spPr>
        <p:txBody>
          <a:bodyPr/>
          <a:lstStyle/>
          <a:p>
            <a:pPr marL="0" indent="0" algn="ctr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Оптимальный диапазон рабочей ЧСС при занятиях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ОФК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рассчитывается по формулам:</a:t>
            </a:r>
          </a:p>
          <a:p>
            <a:pPr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ЧСС предельная*0,60 (нижняя граница)</a:t>
            </a:r>
          </a:p>
          <a:p>
            <a:pPr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ЧСС предельная*0,75 (верхняя граница)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Оценка интенсивности нагрузки по ЧСС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514350" lvl="0" indent="-514350" algn="just">
              <a:buFont typeface="+mj-lt"/>
              <a:buAutoNum type="arabicPeriod"/>
            </a:pPr>
            <a:r>
              <a:rPr lang="ru-RU" sz="3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Зона низкой интенсивности 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– рабочая ЧСС меньше 75% от  предельной ЧСС (</a:t>
            </a: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ЧСС меньше 150 уд/мин – аэробная работа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35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Средняя интенсивность 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– рабочая ЧСС 75-85% от предельной ЧСС (</a:t>
            </a: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150-170 уд/мин – аэробно-анаэробная работа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3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Высокая интенсивность 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– рабочая ЧСС больше 85% от предельной ЧСС (</a:t>
            </a:r>
            <a:r>
              <a:rPr lang="ru-RU" sz="35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175-180 уд/мин - анаэробная работа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000"/>
                            </p:stCondLst>
                            <p:childTnLst>
                              <p:par>
                                <p:cTn id="13" presetID="21" presetClass="entr" presetSubtype="1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Взаимосвязь между скоростью ПК и ЧСС при выполнении физической нагрузки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9149319"/>
              </p:ext>
            </p:extLst>
          </p:nvPr>
        </p:nvGraphicFramePr>
        <p:xfrm>
          <a:off x="500034" y="1268760"/>
          <a:ext cx="8186766" cy="534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19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48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Скорость потребления кислорода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Рабочая ЧСС (20лет)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6503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40% от </a:t>
                      </a:r>
                      <a:r>
                        <a:rPr lang="ru-RU" sz="2400" b="1" dirty="0" smtClean="0">
                          <a:latin typeface="Times New Roman"/>
                          <a:ea typeface="Calibri"/>
                          <a:cs typeface="Times New Roman"/>
                        </a:rPr>
                        <a:t>МПК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55% от ЧСС предельной (110 уд/мин)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6503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60% от </a:t>
                      </a:r>
                      <a:r>
                        <a:rPr lang="ru-RU" sz="2400" b="1" dirty="0" smtClean="0">
                          <a:latin typeface="Times New Roman"/>
                          <a:ea typeface="Calibri"/>
                          <a:cs typeface="Times New Roman"/>
                        </a:rPr>
                        <a:t>МПК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70% от ЧСС предельной (140 уд/мин)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6503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80% от </a:t>
                      </a:r>
                      <a:r>
                        <a:rPr lang="ru-RU" sz="2400" b="1" dirty="0" smtClean="0">
                          <a:latin typeface="Times New Roman"/>
                          <a:ea typeface="Calibri"/>
                          <a:cs typeface="Times New Roman"/>
                        </a:rPr>
                        <a:t>МПК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85% от ЧСС предельной (170 уд/мин)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65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85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% от </a:t>
                      </a:r>
                      <a:r>
                        <a:rPr lang="ru-RU" sz="2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МПК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90% от ЧСС предельной (180 уд/мин)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  <a:solidFill>
            <a:srgbClr val="FFC000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Тренируемость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способность организма повышать свои функциональные возможности под влиянием систематических тренировок.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Факторы, определяющие уровень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тренируемости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pPr marL="514350" lvl="0" indent="-514350" algn="just">
              <a:buFont typeface="+mj-lt"/>
              <a:buAutoNum type="arabicParenR"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Генотип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(предел роста тренировочных эффектов у каждого человека генетически предопределён). </a:t>
            </a:r>
          </a:p>
          <a:p>
            <a:pPr marL="514350" lvl="0" indent="-514350" algn="just">
              <a:buFont typeface="+mj-lt"/>
              <a:buAutoNum type="arabicParenR"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(различный гормональный фон, размеры тела и внутренних органов, соотношение компонентов массы тела у мужчин и женщин).</a:t>
            </a:r>
          </a:p>
          <a:p>
            <a:pPr marL="514350" lvl="0" indent="-514350" algn="just">
              <a:buFont typeface="+mj-lt"/>
              <a:buAutoNum type="arabicParenR"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Возраст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(Сенситивные периоды определяются закономерностями возрастного развития и становления функций организма).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6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6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000"/>
                            </p:stCondLst>
                            <p:childTnLst>
                              <p:par>
                                <p:cTn id="18" presetID="31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6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6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solidFill>
            <a:srgbClr val="FFC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Вопросы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572164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2500" lnSpcReduction="20000"/>
          </a:bodyPr>
          <a:lstStyle/>
          <a:p>
            <a:pPr marL="514350" lvl="0" indent="-514350" algn="just">
              <a:buFont typeface="+mj-lt"/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Понятие тренированности, тренировочных эффектов. Основные функциональные эффекты спортивной тренировки.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Специфичность и обратимость тренировочных эффектов.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Пороговые 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надпороговые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нагрузки. Основные параметры физической нагрузки. 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Тренируемость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как фактор определяющий величину тренировочных эффектов.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Физиологическое обоснование педагогических принципов спортивной тренировки.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9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9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9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9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9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7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9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9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9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9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Под наиболее жёстким генетическим контролем находятся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42928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lvl="0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Антропометрические показатели;</a:t>
            </a:r>
          </a:p>
          <a:p>
            <a:pPr lvl="0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ЖЕЛ и устойчивость к гипоксии;</a:t>
            </a:r>
          </a:p>
          <a:p>
            <a:pPr lvl="0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Максимальная ЧСС, АД в покое;</a:t>
            </a:r>
          </a:p>
          <a:p>
            <a:pPr lvl="0">
              <a:buFont typeface="Wingdings" pitchFamily="2" charset="2"/>
              <a:buChar char="ü"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Капилляризация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миокарда, толщина левого желудочка;</a:t>
            </a:r>
          </a:p>
          <a:p>
            <a:pPr lvl="0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МПК;</a:t>
            </a:r>
          </a:p>
          <a:p>
            <a:pPr lvl="0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Композиция мышц;</a:t>
            </a:r>
          </a:p>
          <a:p>
            <a:pPr lvl="0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ВДР;</a:t>
            </a:r>
          </a:p>
          <a:p>
            <a:pPr lvl="0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Относительная сила, скоростно-силовые качества.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6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6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6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6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3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6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6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6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6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6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6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6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8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6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6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9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6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6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Виды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тренируемости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28641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514350" lvl="0" indent="-514350" algn="just">
              <a:buFont typeface="+mj-lt"/>
              <a:buAutoNum type="arabicParenR"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Высокая быстрая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 значительные тренировочные эффекты проявляются уже на начальном этапе спортивной тренировки, которые затем мало изменяются;</a:t>
            </a:r>
          </a:p>
          <a:p>
            <a:pPr marL="514350" lvl="0" indent="-514350" algn="just">
              <a:buFont typeface="+mj-lt"/>
              <a:buAutoNum type="arabicParenR"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Высокая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медленная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значительные тренировочные эффекты нарастают постепенно;</a:t>
            </a:r>
          </a:p>
          <a:p>
            <a:pPr marL="514350" lvl="0" indent="-514350" algn="just">
              <a:buFont typeface="+mj-lt"/>
              <a:buAutoNum type="arabicParenR"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Низкая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быстрая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 небольшие тренировочные эффекты проявляются уже на начальном этапе спортивной тренировки, которые затем мало изменяются;</a:t>
            </a:r>
          </a:p>
          <a:p>
            <a:pPr marL="514350" lvl="0" indent="-514350" algn="just">
              <a:buFont typeface="+mj-lt"/>
              <a:buAutoNum type="arabicParenR"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Низкая</a:t>
            </a:r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медленная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небольшие тренировочные эффекты нарастают постепенно.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0"/>
                            </p:stCondLst>
                            <p:childTnLst>
                              <p:par>
                                <p:cTn id="18" presetID="31" presetClass="entr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6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6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9500"/>
                            </p:stCondLst>
                            <p:childTnLst>
                              <p:par>
                                <p:cTn id="25" presetID="31" presetClass="entr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6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6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Физиологическое обоснование принципов спортивной тренировки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82" y="1142985"/>
          <a:ext cx="8715436" cy="5449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7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57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1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Принцип спортивной тренировки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Физиологическое обоснование принципа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49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Углубленная спортивная специализация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Она важна на заключительных этапах спортивной тренировки, т.к. используются предельные и около предельные нагрузки, в основе которых лежат специфические механизмы адаптации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18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Индивидуализация тренировочных нагрузок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Обусловлен генетической неповторимостью каждого человек, его возрастными и половыми особенностями спортсмена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18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Единство общей и специальной подготовки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ОФП развивает общие механизмы адаптации, на основе которых формируются специфические механизмы адаптации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95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Непрерывность тренировочного процесса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Без подкрепления любые моторные и вегетативные рефлексы угасают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857233"/>
          <a:ext cx="8229600" cy="5572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33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Принцип спортивной тренировки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Физиологическое обоснование принципа</a:t>
                      </a:r>
                      <a:endParaRPr lang="ru-RU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29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Единство постепенности и тенденции к предельным нагрузкам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 ростом тренированности спортсмена затрудняется его выход на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сверхвосстановление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 Это требует постоянного увеличения физических нагрузок. Темпы повышения тренировочных воздействий определяются скоростью приспособительных перестроек организма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0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Волнообразность динамики тренировочных нагрузок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Чередование нагрузок различной интенсивности в тренировочных занятиях или микроциклах соответствует чередованию глубокого утомления с активным отдыхом. Это способствует формированию морфофункциональных перестроек, расширяющих физиологические резервы организма спортсмена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57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Цикличность тренировочного процесса</a:t>
                      </a:r>
                      <a:endParaRPr lang="ru-RU" sz="2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Организм быстро адаптируется к повторяющимся нагрузкам. Это препятствует дальнейшему совершенствованию механизмов адаптации к мышечной деятельности и снижает тренировочные эффекты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572164"/>
          </a:xfrm>
          <a:solidFill>
            <a:srgbClr val="FFC000"/>
          </a:solidFill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Тренированность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это такой уровень функционального состояния организма, который характеризуется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совершенством механизмов регуляции,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большими физиологическими резервами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готовность их к быстрой мобилизации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 выполнении физических нагрузок (особенно специфических), чтобы обеспечить высокую работоспособность спортсмена.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  <a:solidFill>
            <a:srgbClr val="FFC000"/>
          </a:solidFill>
        </p:spPr>
        <p:txBody>
          <a:bodyPr/>
          <a:lstStyle/>
          <a:p>
            <a:pPr marL="0" indent="0" algn="just">
              <a:buNone/>
            </a:pP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Тренировочные эффекты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совокупность морфологических, биохимических и функциональных изменений в органах и системах организма, а также перестроек нейрогуморальной регуляции функций под влиянием систематических тренировок.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Основные функциональные эффекты 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спортивной тренировки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285720" y="857232"/>
            <a:ext cx="4210080" cy="585791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180975" lvl="0" indent="-180975" algn="just"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Экономизация</a:t>
            </a:r>
            <a:r>
              <a:rPr lang="ru-RU" sz="1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деятельности организма в покое и при выполнении стандартной, непредельной нагрузки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algn="ctr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Это проявляется: </a:t>
            </a:r>
          </a:p>
          <a:p>
            <a:pPr marL="180975" lvl="0" indent="-180975" algn="just"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Снижением ЧСС, АД, ЧД, основного обмена, повышением тонуса парасимпатической нервной системы;</a:t>
            </a:r>
          </a:p>
          <a:p>
            <a:pPr marL="180975" lvl="0" indent="-180975" algn="just"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адекватной предстартовой реакции, более быстром врабатывании, длительном устойчивом состоянии;</a:t>
            </a:r>
          </a:p>
          <a:p>
            <a:pPr marL="180975" lvl="0" indent="-180975" algn="just"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меньших вегетативных сдвигах и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энерготратах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при выполнении дозированных физических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нагрузкок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180975" lvl="0" indent="-180975" algn="just"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увеличении МОК и МОД за счёт СОК и ГД;</a:t>
            </a:r>
          </a:p>
          <a:p>
            <a:pPr marL="180975" lvl="0" indent="-180975" algn="just"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более быстром восстановлении гомеостатических показателей к уровню покоя после мышечной деятельности.</a:t>
            </a:r>
          </a:p>
          <a:p>
            <a:pPr algn="just"/>
            <a:endParaRPr lang="ru-RU" sz="1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857232"/>
            <a:ext cx="4210080" cy="585791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180975" lvl="0" indent="-180975" algn="just"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Увеличение диапазона </a:t>
            </a:r>
            <a:r>
              <a:rPr lang="ru-RU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функциональных сдвигов при выполнении предельных физических нагрузо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к. </a:t>
            </a:r>
          </a:p>
          <a:p>
            <a:pPr marL="180975" lvl="0" indent="-180975" algn="ctr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Это проявляется:</a:t>
            </a:r>
          </a:p>
          <a:p>
            <a:pPr marL="180975" lvl="0" indent="-180975" algn="just">
              <a:buFont typeface="Wingdings" pitchFamily="2" charset="2"/>
              <a:buChar char="ü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 более высоких значениях МОК и МОД; </a:t>
            </a:r>
          </a:p>
          <a:p>
            <a:pPr marL="180975" lvl="0" indent="-180975" algn="just">
              <a:buFont typeface="Wingdings" pitchFamily="2" charset="2"/>
              <a:buChar char="ü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 более высоком уровне МПК, ПАНО, кислородном долге, концентрации молочной кислоты;</a:t>
            </a:r>
          </a:p>
          <a:p>
            <a:pPr marL="180975" lvl="0" indent="-180975" algn="just">
              <a:buFont typeface="Wingdings" pitchFamily="2" charset="2"/>
              <a:buChar char="ü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 более быстром выходе на уровень МПК и способности его долго сохранять (6-8 мин.);</a:t>
            </a:r>
          </a:p>
          <a:p>
            <a:pPr marL="180975" lvl="0" indent="-180975" algn="just">
              <a:buFont typeface="Wingdings" pitchFamily="2" charset="2"/>
              <a:buChar char="ü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 более выраженном исчерпании энергетических резервов;</a:t>
            </a:r>
          </a:p>
          <a:p>
            <a:pPr marL="180975" lvl="0" indent="-180975" algn="just">
              <a:buFont typeface="Wingdings" pitchFamily="2" charset="2"/>
              <a:buChar char="ü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 выполнении большего объёма тренировочных нагрузок.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7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60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7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8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125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7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8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6500"/>
                            </p:stCondLst>
                            <p:childTnLst>
                              <p:par>
                                <p:cTn id="28" presetID="6" presetClass="entr" presetSubtype="16" fill="hold" nodeType="afterEffect">
                                  <p:stCondLst>
                                    <p:cond delay="7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8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53" presetClass="entr" presetSubtype="16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7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7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3500"/>
                            </p:stCondLst>
                            <p:childTnLst>
                              <p:par>
                                <p:cTn id="52" presetID="53" presetClass="entr" presetSubtype="16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7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7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6500"/>
                            </p:stCondLst>
                            <p:childTnLst>
                              <p:par>
                                <p:cTn id="58" presetID="53" presetClass="entr" presetSubtype="16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7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7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7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9500"/>
                            </p:stCondLst>
                            <p:childTnLst>
                              <p:par>
                                <p:cTn id="64" presetID="53" presetClass="entr" presetSubtype="16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7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7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7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84138" indent="-84138" algn="just">
              <a:buNone/>
            </a:pPr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Специфичность тренировочных эффектов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проявляется в том, что адаптивные морфофункциональные перестройки происходят лишь в тех органах, системах и механизмах регуляции, которые несут на себе основную нагрузку при выполнении определённой физической работы.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Специфичность тренировочных эффектов проявляется в отношении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514350" lvl="0" indent="-514350" algn="just">
              <a:buFont typeface="+mj-lt"/>
              <a:buAutoNum type="arabicParenR"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Двигательных навыков.</a:t>
            </a:r>
          </a:p>
          <a:p>
            <a:pPr marL="514350" lvl="0" indent="-514350" algn="just">
              <a:buFont typeface="+mj-lt"/>
              <a:buAutoNum type="arabicParenR"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Ведущего физического качества. </a:t>
            </a:r>
          </a:p>
          <a:p>
            <a:pPr marL="514350" lvl="0" indent="-514350" algn="just">
              <a:buFont typeface="+mj-lt"/>
              <a:buAutoNum type="arabicParenR"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Состава активных мышечных групп.</a:t>
            </a:r>
          </a:p>
          <a:p>
            <a:pPr marL="514350" lvl="0" indent="-514350" algn="just">
              <a:buFont typeface="+mj-lt"/>
              <a:buAutoNum type="arabicParenR"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Условий внешней среды.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Обратимость тренировочных эффектов при прекращении тренировок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1)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Через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2-3 дня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отмечается заметное снижение гибкости и ловкости, через 3-4 недели силы,  быстроты, скоростно-силовых качеств; 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2) Через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1-3 месяца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показатели КТС уменьшаются на 50%; 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3) Через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3-8 месяцев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физическая работоспособность снижается до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предтренировочного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уровня.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750"/>
                            </p:stCondLst>
                            <p:childTnLst>
                              <p:par>
                                <p:cTn id="13" presetID="21" presetClass="entr" presetSubtype="1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5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Компоненты физической нагрузки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внешняя» сторона физической нагрузки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включает объем и интенсивность физической нагрузки.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внутренняя» сторона физической нагрузки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 это реакция организма на физическое воздействие, характер восстановительных процессов.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1033</Words>
  <Application>Microsoft Office PowerPoint</Application>
  <PresentationFormat>Экран (4:3)</PresentationFormat>
  <Paragraphs>120</Paragraphs>
  <Slides>23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Вопросы</vt:lpstr>
      <vt:lpstr>Презентация PowerPoint</vt:lpstr>
      <vt:lpstr>Презентация PowerPoint</vt:lpstr>
      <vt:lpstr> Основные функциональные эффекты  спортивной тренировки </vt:lpstr>
      <vt:lpstr>Презентация PowerPoint</vt:lpstr>
      <vt:lpstr> Специфичность тренировочных эффектов проявляется в отношении </vt:lpstr>
      <vt:lpstr>Обратимость тренировочных эффектов при прекращении тренировок</vt:lpstr>
      <vt:lpstr>Компоненты физической нагрузки</vt:lpstr>
      <vt:lpstr>Презентация PowerPoint</vt:lpstr>
      <vt:lpstr>Рисунок 1 - Основные параметры физической нагрузки</vt:lpstr>
      <vt:lpstr> Интенсивность физической нагрузки в зависимости от направленности тренировочного процесса можно оценить по разным показателям </vt:lpstr>
      <vt:lpstr>Презентация PowerPoint</vt:lpstr>
      <vt:lpstr>Презентация PowerPoint</vt:lpstr>
      <vt:lpstr>Презентация PowerPoint</vt:lpstr>
      <vt:lpstr> Оценка интенсивности нагрузки по ЧСС </vt:lpstr>
      <vt:lpstr>Взаимосвязь между скоростью ПК и ЧСС при выполнении физической нагрузки</vt:lpstr>
      <vt:lpstr>Презентация PowerPoint</vt:lpstr>
      <vt:lpstr>Факторы, определяющие уровень тренируемости</vt:lpstr>
      <vt:lpstr> Под наиболее жёстким генетическим контролем находятся </vt:lpstr>
      <vt:lpstr> Виды тренируемости </vt:lpstr>
      <vt:lpstr> Физиологическое обоснование принципов спортивной тренировки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№10</dc:title>
  <dc:creator>Оксана</dc:creator>
  <cp:lastModifiedBy>Оксана</cp:lastModifiedBy>
  <cp:revision>34</cp:revision>
  <dcterms:modified xsi:type="dcterms:W3CDTF">2020-05-06T16:50:18Z</dcterms:modified>
</cp:coreProperties>
</file>