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398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D7843-1EFE-4DBE-BF38-C7301FF8D07B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561C03AF-34A7-40B3-8357-078206D69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888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D7843-1EFE-4DBE-BF38-C7301FF8D07B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61C03AF-34A7-40B3-8357-078206D69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795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D7843-1EFE-4DBE-BF38-C7301FF8D07B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61C03AF-34A7-40B3-8357-078206D69A5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4968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D7843-1EFE-4DBE-BF38-C7301FF8D07B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61C03AF-34A7-40B3-8357-078206D69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455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D7843-1EFE-4DBE-BF38-C7301FF8D07B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61C03AF-34A7-40B3-8357-078206D69A5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477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D7843-1EFE-4DBE-BF38-C7301FF8D07B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61C03AF-34A7-40B3-8357-078206D69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236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D7843-1EFE-4DBE-BF38-C7301FF8D07B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C03AF-34A7-40B3-8357-078206D69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43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D7843-1EFE-4DBE-BF38-C7301FF8D07B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C03AF-34A7-40B3-8357-078206D69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12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D7843-1EFE-4DBE-BF38-C7301FF8D07B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C03AF-34A7-40B3-8357-078206D69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008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D7843-1EFE-4DBE-BF38-C7301FF8D07B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61C03AF-34A7-40B3-8357-078206D69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242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D7843-1EFE-4DBE-BF38-C7301FF8D07B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61C03AF-34A7-40B3-8357-078206D69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893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D7843-1EFE-4DBE-BF38-C7301FF8D07B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61C03AF-34A7-40B3-8357-078206D69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3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D7843-1EFE-4DBE-BF38-C7301FF8D07B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C03AF-34A7-40B3-8357-078206D69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203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D7843-1EFE-4DBE-BF38-C7301FF8D07B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C03AF-34A7-40B3-8357-078206D69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108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D7843-1EFE-4DBE-BF38-C7301FF8D07B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C03AF-34A7-40B3-8357-078206D69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907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D7843-1EFE-4DBE-BF38-C7301FF8D07B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61C03AF-34A7-40B3-8357-078206D69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17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D7843-1EFE-4DBE-BF38-C7301FF8D07B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61C03AF-34A7-40B3-8357-078206D69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750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6700" dirty="0" smtClean="0">
                <a:solidFill>
                  <a:srgbClr val="3A6EA5"/>
                </a:solidFill>
                <a:latin typeface="Tahoma"/>
              </a:rPr>
              <a:t>ЭПИЗООТИИ И ЭПИФИТОТИИ</a:t>
            </a:r>
            <a:r>
              <a:rPr lang="ru-RU" sz="4000" dirty="0">
                <a:solidFill>
                  <a:srgbClr val="3A6EA5"/>
                </a:solidFill>
                <a:latin typeface="Tahoma"/>
              </a:rPr>
              <a:t/>
            </a:r>
            <a:br>
              <a:rPr lang="ru-RU" sz="4000" dirty="0">
                <a:solidFill>
                  <a:srgbClr val="3A6EA5"/>
                </a:solidFill>
                <a:latin typeface="Tahoma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515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764704"/>
            <a:ext cx="7200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Восприимчивость растений к </a:t>
            </a:r>
            <a:r>
              <a:rPr lang="ru-RU" b="1" dirty="0" err="1" smtClean="0">
                <a:solidFill>
                  <a:srgbClr val="FF0000"/>
                </a:solidFill>
              </a:rPr>
              <a:t>фитопатогену</a:t>
            </a:r>
            <a:r>
              <a:rPr lang="ru-RU" dirty="0" smtClean="0"/>
              <a:t> зависит от устойчивости к инфекции определённых сортов растений, времени заражения и условий погоды. Все болезненные признаки в растениях могут проявляться в разнообразных формах: появление гнили, мумификация (высыхание), увядание, образование налётов и наростов.</a:t>
            </a:r>
          </a:p>
          <a:p>
            <a:endParaRPr lang="ru-RU" dirty="0" smtClean="0"/>
          </a:p>
          <a:p>
            <a:r>
              <a:rPr lang="ru-RU" dirty="0" smtClean="0"/>
              <a:t>Наиболее опасными болезнями растений являются </a:t>
            </a:r>
            <a:r>
              <a:rPr lang="ru-RU" b="1" dirty="0" smtClean="0">
                <a:solidFill>
                  <a:srgbClr val="FF0000"/>
                </a:solidFill>
              </a:rPr>
              <a:t>СТЕБЛЕВАЯ РЖАВЧИНА ПШЕНИЦЫ</a:t>
            </a:r>
            <a:r>
              <a:rPr lang="ru-RU" dirty="0" smtClean="0"/>
              <a:t>, </a:t>
            </a:r>
            <a:r>
              <a:rPr lang="ru-RU" b="1" dirty="0" smtClean="0">
                <a:solidFill>
                  <a:srgbClr val="FF0000"/>
                </a:solidFill>
              </a:rPr>
              <a:t>РЖИ</a:t>
            </a:r>
            <a:r>
              <a:rPr lang="ru-RU" dirty="0" smtClean="0"/>
              <a:t>, </a:t>
            </a:r>
            <a:r>
              <a:rPr lang="ru-RU" b="1" dirty="0" smtClean="0">
                <a:solidFill>
                  <a:srgbClr val="FF0000"/>
                </a:solidFill>
              </a:rPr>
              <a:t>ЖЁЛТАЯ РЖАВЧИНА ПШЕНИЦЫ</a:t>
            </a:r>
            <a:r>
              <a:rPr lang="ru-RU" dirty="0" smtClean="0"/>
              <a:t>, </a:t>
            </a:r>
            <a:r>
              <a:rPr lang="ru-RU" b="1" dirty="0" smtClean="0">
                <a:solidFill>
                  <a:srgbClr val="FF0000"/>
                </a:solidFill>
              </a:rPr>
              <a:t>ФИТОФТОРОЗ КАРТОФЕЛЯ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3650881"/>
            <a:ext cx="1872208" cy="2154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9" y="3650880"/>
            <a:ext cx="1944215" cy="2154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961" y="3650882"/>
            <a:ext cx="1656184" cy="2082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9" y="3650882"/>
            <a:ext cx="1800199" cy="2082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416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ПРОТИВОЭПИЭООТИЧЕСКИЕ И ПРОТИВОЭПИФИТОТИЧЕСКИЕ МЕРОПРИЯТИЯ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119257"/>
            <a:ext cx="6984776" cy="3603812"/>
          </a:xfrm>
        </p:spPr>
        <p:txBody>
          <a:bodyPr>
            <a:normAutofit/>
          </a:bodyPr>
          <a:lstStyle/>
          <a:p>
            <a:r>
              <a:rPr lang="ru-RU" sz="1600" dirty="0"/>
              <a:t>Система противоэпизоотических мер базируется на организации ветеринарно-санитарного надзора за состоянием сельскохозяйственных животных на всех стадиях их жизни, за качеством пищевого и технического сырья животного происхождения на всех стадиях его обработки и реализации.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01008"/>
            <a:ext cx="468052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099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548680"/>
            <a:ext cx="712879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 числу специфических </a:t>
            </a:r>
            <a:r>
              <a:rPr lang="ru-RU" b="1" dirty="0" smtClean="0">
                <a:solidFill>
                  <a:srgbClr val="FF0000"/>
                </a:solidFill>
              </a:rPr>
              <a:t>ПРОТИВОЭПИЗООТИЧЕСКИХ МЕРОПРИЯТИЙ </a:t>
            </a:r>
            <a:r>
              <a:rPr lang="ru-RU" dirty="0" smtClean="0"/>
              <a:t>относится вынужденный убой заражённых животных, уничтожение их трупов.</a:t>
            </a:r>
          </a:p>
          <a:p>
            <a:endParaRPr lang="ru-RU" dirty="0" smtClean="0"/>
          </a:p>
          <a:p>
            <a:r>
              <a:rPr lang="ru-RU" dirty="0" smtClean="0"/>
              <a:t>Трупы животных и птиц в зависимости от характера болезни и при невозможности их утилизации (утилизация — использование отходов животноводства в качестве технических продуктов: костная мука, клей и др.) подлежат уничтожению (сжиганию, закапыванию в скотомогильниках или уничтожению в биотермических ямах).</a:t>
            </a:r>
          </a:p>
          <a:p>
            <a:endParaRPr lang="ru-RU" dirty="0" smtClean="0"/>
          </a:p>
          <a:p>
            <a:r>
              <a:rPr lang="ru-RU" dirty="0" smtClean="0"/>
              <a:t>Трупы животных, павших от сибирской язвы, чумы и туляремии, подлежат обязательному сжиганию.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365104"/>
            <a:ext cx="3744416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8211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476672"/>
            <a:ext cx="7200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Для защиты растений от инфекционных болезней важно соблюдение правил агротехники на всех этапах сельскохозяйственных работ, связанных с растениеводством. Проводят также следующие мероприятия:</a:t>
            </a:r>
          </a:p>
          <a:p>
            <a:endParaRPr lang="ru-RU" dirty="0" smtClean="0"/>
          </a:p>
          <a:p>
            <a:r>
              <a:rPr lang="ru-RU" dirty="0" smtClean="0"/>
              <a:t>выведение устойчивых к болезням сортов сельскохозяйственных растений;</a:t>
            </a:r>
          </a:p>
          <a:p>
            <a:r>
              <a:rPr lang="ru-RU" dirty="0" smtClean="0"/>
              <a:t>уничтожение очагов инфекции;</a:t>
            </a:r>
          </a:p>
          <a:p>
            <a:r>
              <a:rPr lang="ru-RU" dirty="0" smtClean="0"/>
              <a:t>химическую обработку посевов, посевного и посадочного материала.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627026"/>
            <a:ext cx="3168352" cy="239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27026"/>
            <a:ext cx="3096344" cy="239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439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44824"/>
            <a:ext cx="6965245" cy="1202485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/>
            </a:r>
            <a:br>
              <a:rPr lang="ru-RU" sz="8000" b="1" dirty="0" smtClean="0">
                <a:solidFill>
                  <a:srgbClr val="FF0000"/>
                </a:solidFill>
              </a:rPr>
            </a:br>
            <a:r>
              <a:rPr lang="ru-RU" sz="80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77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692696"/>
            <a:ext cx="669674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ИНФЕКЦИОННЫЕ БОЛЕЗНИ ЖИВОТНЫХ И РАСТЕНИЙ </a:t>
            </a:r>
            <a:r>
              <a:rPr lang="ru-RU" b="1" dirty="0" smtClean="0"/>
              <a:t>относятся </a:t>
            </a:r>
            <a:r>
              <a:rPr lang="ru-RU" b="1" dirty="0"/>
              <a:t>к опасным ситуациям биолого-социального происхождения, которые при определённых условиях могут привести к чрезвычайным ситуациям природного характера.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386048"/>
            <a:ext cx="6696744" cy="3635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974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7793" y="764704"/>
            <a:ext cx="69127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ИНФЕКЦИОННЫЕ БОЛЕЗНИ ЖИВОТНЫХ </a:t>
            </a:r>
            <a:r>
              <a:rPr lang="ru-RU" dirty="0" smtClean="0"/>
              <a:t>— это группа болезней, которые вызываются специфическими патогенными возбудителями инфекции, микроорганизмами.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859340"/>
            <a:ext cx="63367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Инфекционные болезни у животных имеют такие же общие признаки, как и у человека: наличие специфического возбудителя (бактерии, вирусы); цикличность развития (инкубационный период, начальный период, период основных проявлений болезни и период угасания болезни); способность передаваться от заражённого животного к здоровому (заразность) и принимать массовое распространение.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167664"/>
            <a:ext cx="5544616" cy="1997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732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3688" y="548680"/>
            <a:ext cx="7200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ИНФЕКЦИОННЫЕ БОЛЕЗНИ </a:t>
            </a:r>
            <a:r>
              <a:rPr lang="ru-RU" dirty="0" smtClean="0"/>
              <a:t>животных по способу передачи инфекции от больного животного к здоровому и по источнику возбудителя инфекции подразделяются на 4 группы: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670159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ru-RU" b="1" dirty="0">
                <a:solidFill>
                  <a:srgbClr val="666666"/>
                </a:solidFill>
              </a:rPr>
              <a:t>Инфекции, передающиеся через почву, корм, воду. Главными факторами передачи возбудителя служат заражённые корма, вода, навоз, почва. К таким инфекциям относятся сибирская язва, ящур, сап, бруцеллёз.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3019407"/>
            <a:ext cx="67687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666666"/>
                </a:solidFill>
              </a:rPr>
              <a:t>2. Инфекции</a:t>
            </a:r>
            <a:r>
              <a:rPr lang="ru-RU" b="1" dirty="0">
                <a:solidFill>
                  <a:srgbClr val="666666"/>
                </a:solidFill>
              </a:rPr>
              <a:t>, передающиеся воздушно-капельным путём и поражающие слизистые оболочки дыхательных путей и лёгких (оспа овец и коз, чума плотоядных и др</a:t>
            </a:r>
            <a:r>
              <a:rPr lang="ru-RU" b="1" dirty="0" smtClean="0">
                <a:solidFill>
                  <a:srgbClr val="666666"/>
                </a:solidFill>
              </a:rPr>
              <a:t>.).</a:t>
            </a:r>
          </a:p>
          <a:p>
            <a:endParaRPr lang="ru-RU" b="1" dirty="0">
              <a:solidFill>
                <a:srgbClr val="66666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4219736"/>
            <a:ext cx="65920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666666"/>
                </a:solidFill>
              </a:rPr>
              <a:t>3. Инфекции</a:t>
            </a:r>
            <a:r>
              <a:rPr lang="ru-RU" b="1" dirty="0">
                <a:solidFill>
                  <a:srgbClr val="666666"/>
                </a:solidFill>
              </a:rPr>
              <a:t>, передающиеся через наружные покровы (столбняк, бешенство, оспа коров).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75656" y="4811911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666666"/>
                </a:solidFill>
              </a:rPr>
              <a:t>4. Инфекции </a:t>
            </a:r>
            <a:r>
              <a:rPr lang="ru-RU" b="1" dirty="0">
                <a:solidFill>
                  <a:srgbClr val="666666"/>
                </a:solidFill>
              </a:rPr>
              <a:t>с </a:t>
            </a:r>
            <a:r>
              <a:rPr lang="ru-RU" b="1" dirty="0" smtClean="0">
                <a:solidFill>
                  <a:srgbClr val="666666"/>
                </a:solidFill>
              </a:rPr>
              <a:t>не выявленными </a:t>
            </a:r>
            <a:r>
              <a:rPr lang="ru-RU" b="1" dirty="0">
                <a:solidFill>
                  <a:srgbClr val="666666"/>
                </a:solidFill>
              </a:rPr>
              <a:t>путями заражения.</a:t>
            </a:r>
          </a:p>
        </p:txBody>
      </p:sp>
    </p:spTree>
    <p:extLst>
      <p:ext uri="{BB962C8B-B14F-4D97-AF65-F5344CB8AC3E}">
        <p14:creationId xmlns:p14="http://schemas.microsoft.com/office/powerpoint/2010/main" val="240649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637767"/>
            <a:ext cx="71287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ИНФЕКЦИОННЫЕ ЗАБОЛЕВАНИЯ ЖИВОТНЫХ </a:t>
            </a:r>
            <a:r>
              <a:rPr lang="ru-RU" dirty="0" smtClean="0"/>
              <a:t>могут носить единичный характер, могут наблюдаться и несколько случаев заболевания, которые не связаны между собой единым источником возбудителя инфекций. Однако при определённых условиях инфекционные заболевания животных могут принимать массовый характер. Тогда говорят об эпизоотии.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636912"/>
            <a:ext cx="6624736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891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548680"/>
            <a:ext cx="70567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ЭПИЗООТИЯ</a:t>
            </a:r>
            <a:r>
              <a:rPr lang="ru-RU" dirty="0" smtClean="0"/>
              <a:t> — это широкое распространение инфекционной болезни в хозяйстве, области, стране. Эпизоотии свойственны массовость распространения инфекции среди животных, общность источника возбудителя инфекции, одновременность поражения большого количества животных, периодичность и сезонность возникновения инфекции. Эпизоотия — это эпидемия инфекционной болезни среди животных.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96029"/>
            <a:ext cx="6984776" cy="3225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347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725421"/>
            <a:ext cx="7200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Широкое распространение инфекции среди животных, охватывающей целое государство, несколько стран, материк, получило название </a:t>
            </a:r>
            <a:r>
              <a:rPr lang="ru-RU" b="1" dirty="0" smtClean="0">
                <a:solidFill>
                  <a:srgbClr val="FF0000"/>
                </a:solidFill>
              </a:rPr>
              <a:t>ПАНЗООТИЯ</a:t>
            </a:r>
            <a:r>
              <a:rPr lang="ru-RU" dirty="0" smtClean="0"/>
              <a:t>. (Подобное явление среди людей называется </a:t>
            </a:r>
            <a:r>
              <a:rPr lang="ru-RU" b="1" dirty="0" smtClean="0">
                <a:solidFill>
                  <a:srgbClr val="FF0000"/>
                </a:solidFill>
              </a:rPr>
              <a:t>ПАНДЕМИЕЙ</a:t>
            </a:r>
            <a:r>
              <a:rPr lang="ru-RU" dirty="0" smtClean="0"/>
              <a:t>.)</a:t>
            </a:r>
          </a:p>
          <a:p>
            <a:endParaRPr lang="ru-RU" dirty="0" smtClean="0"/>
          </a:p>
          <a:p>
            <a:r>
              <a:rPr lang="ru-RU" dirty="0" smtClean="0"/>
              <a:t>К инфекционным болезням животных, имеющим тенденцию к массовым проявлениям, относят: ящур, классическую чуму свиней, оспу овец, псевдочуму птиц, бруцеллёз крупного рогатого скота и др.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50027"/>
            <a:ext cx="2016224" cy="1231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3348337"/>
            <a:ext cx="2376264" cy="1232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7" y="3310744"/>
            <a:ext cx="2376264" cy="1342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4834744"/>
            <a:ext cx="2196244" cy="118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834744"/>
            <a:ext cx="2088232" cy="118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6079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620688"/>
            <a:ext cx="7200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ИНФЕКЦИОННЫЕ БОЛЕЗНИ РАСТЕНИЙ </a:t>
            </a:r>
            <a:r>
              <a:rPr lang="ru-RU" dirty="0" smtClean="0"/>
              <a:t>— это нарушение обмена веществ в растениях под влиянием фито патогена (фито патоген — ген-возбудитель болезни растений, выделяющий биологически активные вещества, губительно действующие на обмен веществ в растении, поражающие корневую систему и нарушающие поступление питательных веществ к растению).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519030"/>
            <a:ext cx="2448272" cy="350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519030"/>
            <a:ext cx="2376263" cy="350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2519030"/>
            <a:ext cx="2304257" cy="350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31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729937"/>
            <a:ext cx="70567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зависимости от масштабов заболевания среди растений действуют понятия: единичные заболевания растений, массовое распространение инфекционного заболевания растений (</a:t>
            </a:r>
            <a:r>
              <a:rPr lang="ru-RU" b="1" dirty="0" smtClean="0">
                <a:solidFill>
                  <a:srgbClr val="FF0000"/>
                </a:solidFill>
              </a:rPr>
              <a:t>ЭПИФИТОТИЯ</a:t>
            </a:r>
            <a:r>
              <a:rPr lang="ru-RU" dirty="0" smtClean="0"/>
              <a:t>) и массовое заболевание, охватывающее несколько стран (</a:t>
            </a:r>
            <a:r>
              <a:rPr lang="ru-RU" b="1" dirty="0" smtClean="0">
                <a:solidFill>
                  <a:srgbClr val="FF0000"/>
                </a:solidFill>
              </a:rPr>
              <a:t>ПАНФИТОТИЯ</a:t>
            </a:r>
            <a:r>
              <a:rPr lang="ru-RU" dirty="0" smtClean="0"/>
              <a:t>).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92896"/>
            <a:ext cx="352839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2896"/>
            <a:ext cx="352839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44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110</TotalTime>
  <Words>660</Words>
  <Application>Microsoft Office PowerPoint</Application>
  <PresentationFormat>Экран (4:3)</PresentationFormat>
  <Paragraphs>32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Легкий дым</vt:lpstr>
      <vt:lpstr>ЭПИЗООТИИ И ЭПИФИТОТИИ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ПРОТИВОЭПИЭООТИЧЕСКИЕ И ПРОТИВОЭПИФИТОТИЧЕСКИЕ МЕРОПРИЯТИЯ</vt:lpstr>
      <vt:lpstr>Презентация PowerPoint</vt:lpstr>
      <vt:lpstr>Презентация PowerPoint</vt:lpstr>
      <vt:lpstr>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Эпизоотии и эпифитотии</dc:title>
  <dc:creator>user</dc:creator>
  <cp:lastModifiedBy>admin</cp:lastModifiedBy>
  <cp:revision>26</cp:revision>
  <dcterms:created xsi:type="dcterms:W3CDTF">2017-12-20T04:04:30Z</dcterms:created>
  <dcterms:modified xsi:type="dcterms:W3CDTF">2020-04-28T14:43:30Z</dcterms:modified>
</cp:coreProperties>
</file>