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5" r:id="rId3"/>
    <p:sldMasterId id="2147483697" r:id="rId4"/>
    <p:sldMasterId id="2147483709" r:id="rId5"/>
    <p:sldMasterId id="2147483721" r:id="rId6"/>
    <p:sldMasterId id="2147483733" r:id="rId7"/>
    <p:sldMasterId id="2147483745" r:id="rId8"/>
  </p:sldMasterIdLst>
  <p:sldIdLst>
    <p:sldId id="256" r:id="rId9"/>
    <p:sldId id="302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59" r:id="rId18"/>
    <p:sldId id="269" r:id="rId19"/>
    <p:sldId id="270" r:id="rId20"/>
    <p:sldId id="303" r:id="rId21"/>
    <p:sldId id="304" r:id="rId22"/>
    <p:sldId id="271" r:id="rId23"/>
    <p:sldId id="272" r:id="rId24"/>
    <p:sldId id="27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99CCFF"/>
    <a:srgbClr val="6A707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9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91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999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558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elestia-R1---OverlayContentH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" y="22"/>
            <a:ext cx="12188825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23"/>
            <a:ext cx="10131427" cy="3124199"/>
          </a:xfrm>
        </p:spPr>
        <p:txBody>
          <a:bodyPr/>
          <a:lstStyle>
            <a:lvl1pPr algn="l">
              <a:defRPr sz="2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4343400"/>
            <a:ext cx="10131428" cy="1447800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1D845-081C-4123-90F4-3983DE32E313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149B9-29FC-4BF2-8403-D4BEB547A4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3301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67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67" y="442110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8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6" y="571998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38E4B9-ECA3-46C2-98C5-D9F27E12B1E4}" type="slidenum">
              <a:rPr lang="ru-RU" smtClean="0">
                <a:solidFill>
                  <a:srgbClr val="FF388C"/>
                </a:solidFill>
              </a:rPr>
              <a:pPr/>
              <a:t>‹#›</a:t>
            </a:fld>
            <a:endParaRPr lang="ru-RU">
              <a:solidFill>
                <a:srgbClr val="FF388C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983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091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6" y="2900831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5" y="426722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357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872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6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64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93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30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360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832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61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5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7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5027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92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3" y="413310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213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572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14" y="1030147"/>
            <a:ext cx="1979271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6" y="1030147"/>
            <a:ext cx="7231605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2440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67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67" y="442110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8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6" y="571998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38E4B9-ECA3-46C2-98C5-D9F27E12B1E4}" type="slidenum">
              <a:rPr lang="ru-RU" smtClean="0">
                <a:solidFill>
                  <a:srgbClr val="FF388C"/>
                </a:solidFill>
              </a:rPr>
              <a:pPr/>
              <a:t>‹#›</a:t>
            </a:fld>
            <a:endParaRPr lang="ru-RU">
              <a:solidFill>
                <a:srgbClr val="FF388C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1992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92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6" y="2900831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5" y="426722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9129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05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6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64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6670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45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5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8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6289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7199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61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5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7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02876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92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3" y="413310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2104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2347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14" y="1030147"/>
            <a:ext cx="1979271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6" y="1030147"/>
            <a:ext cx="7231605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348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67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67" y="442110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8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6" y="571998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38E4B9-ECA3-46C2-98C5-D9F27E12B1E4}" type="slidenum">
              <a:rPr lang="ru-RU" smtClean="0">
                <a:solidFill>
                  <a:srgbClr val="FF388C"/>
                </a:solidFill>
              </a:rPr>
              <a:pPr/>
              <a:t>‹#›</a:t>
            </a:fld>
            <a:endParaRPr lang="ru-RU">
              <a:solidFill>
                <a:srgbClr val="FF388C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500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6196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6" y="2900831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5" y="426722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9369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39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6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64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65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8164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093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0752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61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5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7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63130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92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3" y="413310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36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9668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14" y="1030147"/>
            <a:ext cx="1979271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6" y="1030147"/>
            <a:ext cx="7231605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9324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67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67" y="442110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8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6" y="571998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38E4B9-ECA3-46C2-98C5-D9F27E12B1E4}" type="slidenum">
              <a:rPr lang="ru-RU" smtClean="0">
                <a:solidFill>
                  <a:srgbClr val="FF388C"/>
                </a:solidFill>
              </a:rPr>
              <a:pPr/>
              <a:t>‹#›</a:t>
            </a:fld>
            <a:endParaRPr lang="ru-RU">
              <a:solidFill>
                <a:srgbClr val="FF388C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6531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913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6" y="2900831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5" y="426722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2652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4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7458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6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64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3405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1597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7248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61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5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7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45517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92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3" y="413310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7954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4946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14" y="1030147"/>
            <a:ext cx="1979271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6" y="1030147"/>
            <a:ext cx="7231605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334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67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67" y="442110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8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6" y="571998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38E4B9-ECA3-46C2-98C5-D9F27E12B1E4}" type="slidenum">
              <a:rPr lang="ru-RU" smtClean="0">
                <a:solidFill>
                  <a:srgbClr val="FF388C"/>
                </a:solidFill>
              </a:rPr>
              <a:pPr/>
              <a:t>‹#›</a:t>
            </a:fld>
            <a:endParaRPr lang="ru-RU">
              <a:solidFill>
                <a:srgbClr val="FF388C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21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201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6" y="2900831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5" y="426722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385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672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162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6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64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6812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6006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5280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61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5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7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916755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92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3" y="413310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7957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9701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14" y="1030147"/>
            <a:ext cx="1979271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6" y="1030147"/>
            <a:ext cx="7231605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0876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67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67" y="442110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8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6" y="571998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38E4B9-ECA3-46C2-98C5-D9F27E12B1E4}" type="slidenum">
              <a:rPr lang="ru-RU" smtClean="0">
                <a:solidFill>
                  <a:srgbClr val="FF388C"/>
                </a:solidFill>
              </a:rPr>
              <a:pPr/>
              <a:t>‹#›</a:t>
            </a:fld>
            <a:endParaRPr lang="ru-RU">
              <a:solidFill>
                <a:srgbClr val="FF388C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848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91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0592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6" y="2900831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5" y="426722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2840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953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6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64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0551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3183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5924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61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5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7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931528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92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3" y="413310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699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388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14" y="1030147"/>
            <a:ext cx="1979271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6" y="1030147"/>
            <a:ext cx="7231605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6191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67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67" y="442110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8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6" y="571998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38E4B9-ECA3-46C2-98C5-D9F27E12B1E4}" type="slidenum">
              <a:rPr lang="ru-RU" smtClean="0">
                <a:solidFill>
                  <a:srgbClr val="FF388C"/>
                </a:solidFill>
              </a:rPr>
              <a:pPr/>
              <a:t>‹#›</a:t>
            </a:fld>
            <a:endParaRPr lang="ru-RU">
              <a:solidFill>
                <a:srgbClr val="FF388C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26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4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9804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2931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6" y="2900831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5" y="426722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735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729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6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64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71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61607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4385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6552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61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5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7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92544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07431" y="60190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92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3" y="413310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56"/>
            <a:ext cx="4658219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038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89842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14" y="1030147"/>
            <a:ext cx="1979271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6" y="1030147"/>
            <a:ext cx="7231605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95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4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1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6BB75-6DBB-4D48-9FC4-F3660B06FC31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7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4BDE2-7D3E-40F9-BA9F-112E89F2E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42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50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37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5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8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51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6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50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37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5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8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51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28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50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37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5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8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51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246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50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37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5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8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51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21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50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37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5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8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51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26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50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37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5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8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51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13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50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37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5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F233DC7-67C3-4789-A128-8210AF0EE1A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8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FF388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51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538E4B9-ECA3-46C2-98C5-D9F27E12B1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85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&#1072;.voshchinin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3840" y="289561"/>
            <a:ext cx="11567160" cy="2011680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Психология физической культуры и спорта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1276" y="2826331"/>
            <a:ext cx="10654145" cy="3255817"/>
          </a:xfrm>
        </p:spPr>
        <p:txBody>
          <a:bodyPr>
            <a:normAutofit/>
          </a:bodyPr>
          <a:lstStyle/>
          <a:p>
            <a:r>
              <a:rPr lang="ru-RU" sz="3200" dirty="0" err="1"/>
              <a:t>Вощинин</a:t>
            </a:r>
            <a:r>
              <a:rPr lang="ru-RU" sz="3200" dirty="0"/>
              <a:t> Александр Владимирович</a:t>
            </a:r>
          </a:p>
          <a:p>
            <a:r>
              <a:rPr lang="ru-RU" sz="3200" dirty="0"/>
              <a:t> кандидат психологических наук, спортивный психолог, психотерапевт</a:t>
            </a:r>
          </a:p>
          <a:p>
            <a:r>
              <a:rPr lang="ru-RU" sz="3200" dirty="0">
                <a:hlinkClick r:id="rId2"/>
              </a:rPr>
              <a:t>а</a:t>
            </a:r>
            <a:r>
              <a:rPr lang="en-US" sz="3200" dirty="0">
                <a:hlinkClick r:id="rId2"/>
              </a:rPr>
              <a:t>.voshchinin@mail.ru</a:t>
            </a:r>
            <a:endParaRPr lang="en-US" sz="3200" dirty="0"/>
          </a:p>
          <a:p>
            <a:r>
              <a:rPr lang="ru-RU" sz="3200" dirty="0"/>
              <a:t>+7 (</a:t>
            </a:r>
            <a:r>
              <a:rPr lang="en-US" sz="3200" dirty="0"/>
              <a:t>915</a:t>
            </a:r>
            <a:r>
              <a:rPr lang="ru-RU" sz="3200" dirty="0"/>
              <a:t>) </a:t>
            </a:r>
            <a:r>
              <a:rPr lang="en-US" sz="3200" dirty="0"/>
              <a:t>037</a:t>
            </a:r>
            <a:r>
              <a:rPr lang="ru-RU" sz="3200" dirty="0"/>
              <a:t>-</a:t>
            </a:r>
            <a:r>
              <a:rPr lang="en-US" sz="3200" dirty="0"/>
              <a:t>18</a:t>
            </a:r>
            <a:r>
              <a:rPr lang="ru-RU" sz="3200" dirty="0"/>
              <a:t>-</a:t>
            </a:r>
            <a:r>
              <a:rPr lang="en-US" sz="3200" dirty="0"/>
              <a:t>72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75491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 bwMode="auto">
          <a:xfrm>
            <a:off x="1615693" y="0"/>
            <a:ext cx="8944817" cy="90872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altLang="ru-RU" sz="3600" b="1" dirty="0">
                <a:solidFill>
                  <a:srgbClr val="FF0066"/>
                </a:solidFill>
              </a:rPr>
              <a:t>Закономерности формирования двигательного навыка</a:t>
            </a:r>
          </a:p>
        </p:txBody>
      </p:sp>
      <p:sp>
        <p:nvSpPr>
          <p:cNvPr id="67587" name="Текст 2"/>
          <p:cNvSpPr>
            <a:spLocks noGrp="1"/>
          </p:cNvSpPr>
          <p:nvPr>
            <p:ph type="body" idx="1"/>
          </p:nvPr>
        </p:nvSpPr>
        <p:spPr>
          <a:xfrm>
            <a:off x="350533" y="908728"/>
            <a:ext cx="6127617" cy="5949279"/>
          </a:xfrm>
        </p:spPr>
        <p:txBody>
          <a:bodyPr>
            <a:normAutofit fontScale="92500" lnSpcReduction="10000"/>
          </a:bodyPr>
          <a:lstStyle/>
          <a:p>
            <a:r>
              <a:rPr lang="ru-RU" altLang="ru-RU" sz="2400" dirty="0"/>
              <a:t>1.Образование двигательного навыка носит прогрессивно-поступательный характер (другими словами, формирование навыка всегда имеет тенденцию к росту);</a:t>
            </a:r>
          </a:p>
          <a:p>
            <a:r>
              <a:rPr lang="ru-RU" altLang="ru-RU" sz="2400" dirty="0"/>
              <a:t>2.Рост результатов в процессе формирования навыка неравномерен: в начале усвоения спортивного навыка результаты растут быстро, а затем постепенно их рост замедляется;</a:t>
            </a:r>
          </a:p>
          <a:p>
            <a:r>
              <a:rPr lang="ru-RU" altLang="ru-RU" sz="2400" dirty="0"/>
              <a:t>3.Результаты растут скачкообразно — с взлетами и спадами;</a:t>
            </a:r>
          </a:p>
          <a:p>
            <a:r>
              <a:rPr lang="ru-RU" altLang="ru-RU" sz="2400" dirty="0"/>
              <a:t>4.На стадии совершенствования навыка возникает стойкая стабилизация результатов, хотя на отдельных этапах его формирования возникает задержка в росте результатов. Это объясняется тем, что применяемые приемы совершенствования уже не обеспечивают дальнейшего развития техники. В этих случаях необходимо вносить рациональные изменения в методику тренировки. </a:t>
            </a:r>
          </a:p>
          <a:p>
            <a:endParaRPr lang="ru-RU" altLang="ru-RU" dirty="0"/>
          </a:p>
        </p:txBody>
      </p:sp>
      <p:pic>
        <p:nvPicPr>
          <p:cNvPr id="67588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636" y="908722"/>
            <a:ext cx="4647485" cy="527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930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 bwMode="auto">
          <a:xfrm>
            <a:off x="487680" y="188659"/>
            <a:ext cx="11338560" cy="864097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altLang="ru-RU" sz="3600" b="1" dirty="0"/>
              <a:t>Уровни организации движения по Н.А. Бернштейну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7680" y="1052737"/>
            <a:ext cx="11338560" cy="5567139"/>
          </a:xfrm>
        </p:spPr>
        <p:txBody>
          <a:bodyPr>
            <a:normAutofit fontScale="77500" lnSpcReduction="20000"/>
          </a:bodyPr>
          <a:lstStyle/>
          <a:p>
            <a:pPr marL="257175" indent="-257175">
              <a:lnSpc>
                <a:spcPct val="14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altLang="ru-RU" sz="1350" dirty="0"/>
          </a:p>
          <a:p>
            <a:pPr marL="257175" indent="-257175">
              <a:lnSpc>
                <a:spcPct val="14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altLang="ru-RU" sz="1350" dirty="0"/>
          </a:p>
          <a:p>
            <a:pPr marL="257175" indent="-257175">
              <a:lnSpc>
                <a:spcPct val="14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600" b="1" dirty="0"/>
              <a:t>Уровень</a:t>
            </a:r>
            <a:r>
              <a:rPr lang="ru-RU" altLang="ru-RU" sz="2600" b="1" dirty="0">
                <a:solidFill>
                  <a:srgbClr val="FFFF00"/>
                </a:solidFill>
              </a:rPr>
              <a:t> </a:t>
            </a:r>
            <a:r>
              <a:rPr lang="ru-RU" altLang="ru-RU" sz="2600" b="1" dirty="0"/>
              <a:t>А</a:t>
            </a:r>
            <a:r>
              <a:rPr lang="ru-RU" altLang="ru-RU" sz="2600" dirty="0"/>
              <a:t>-самый низкий и филогенетически самый древний. У человека он не имеет самостоятельного значения, зато заведует очень важным аспектом любого движения - тонусом мышц.</a:t>
            </a:r>
          </a:p>
          <a:p>
            <a:pPr marL="257175" indent="-257175">
              <a:lnSpc>
                <a:spcPct val="140000"/>
              </a:lnSpc>
              <a:spcAft>
                <a:spcPct val="0"/>
              </a:spcAft>
            </a:pPr>
            <a:endParaRPr lang="ru-RU" altLang="ru-RU" sz="2600" dirty="0"/>
          </a:p>
          <a:p>
            <a:pPr marL="257175" indent="-257175">
              <a:lnSpc>
                <a:spcPct val="14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600" b="1" dirty="0">
                <a:ea typeface="Calibri" panose="020F0502020204030204" pitchFamily="34" charset="0"/>
                <a:cs typeface="Times New Roman" panose="02020603050405020304" pitchFamily="18" charset="0"/>
              </a:rPr>
              <a:t>Уровень В</a:t>
            </a:r>
            <a:r>
              <a:rPr lang="ru-RU" altLang="ru-RU" sz="2600" dirty="0"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ru-RU" altLang="ru-RU" sz="2600" dirty="0"/>
              <a:t>уровень </a:t>
            </a:r>
            <a:r>
              <a:rPr lang="ru-RU" altLang="ru-RU" sz="2600" dirty="0" err="1"/>
              <a:t>синергий</a:t>
            </a:r>
            <a:r>
              <a:rPr lang="ru-RU" altLang="ru-RU" sz="2600" dirty="0"/>
              <a:t>. На этом уровне перерабатываются в основном сигналы от мышечно-суставных рецепторов, которые сообщают о взаимном положении и движении частей тела.</a:t>
            </a:r>
          </a:p>
          <a:p>
            <a:pPr marL="257175" indent="-257175">
              <a:lnSpc>
                <a:spcPct val="140000"/>
              </a:lnSpc>
              <a:spcAft>
                <a:spcPct val="0"/>
              </a:spcAft>
            </a:pPr>
            <a:endParaRPr lang="ru-RU" altLang="ru-RU" sz="2600" dirty="0"/>
          </a:p>
          <a:p>
            <a:pPr marL="257175" indent="-257175">
              <a:lnSpc>
                <a:spcPct val="14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2600" b="1" dirty="0">
                <a:ea typeface="Calibri" panose="020F0502020204030204" pitchFamily="34" charset="0"/>
                <a:cs typeface="Calibri" panose="020F0502020204030204" pitchFamily="34" charset="0"/>
              </a:rPr>
              <a:t>Уровень С</a:t>
            </a:r>
            <a:r>
              <a:rPr lang="ru-RU" altLang="ru-RU" sz="2600" dirty="0"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altLang="ru-RU" sz="2600" dirty="0"/>
              <a:t>уровень пространственного поля. На него поступают сигналы от зрения, слуха, осязания, т. е. вся информация о внешнем пространстве. Поэтому на нем строятся движения, приспособленные к пространственным свойствам объектов - к их форме, положению, длине, весу и пр.</a:t>
            </a:r>
          </a:p>
          <a:p>
            <a:pPr marL="257175" indent="-257175">
              <a:lnSpc>
                <a:spcPct val="140000"/>
              </a:lnSpc>
              <a:spcAft>
                <a:spcPct val="0"/>
              </a:spcAft>
            </a:pPr>
            <a:endParaRPr lang="ru-RU" altLang="ru-RU" sz="1350" dirty="0"/>
          </a:p>
          <a:p>
            <a:pPr marL="257175" indent="-257175">
              <a:lnSpc>
                <a:spcPct val="14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altLang="ru-RU" sz="1350" dirty="0"/>
          </a:p>
          <a:p>
            <a:pPr marL="257175" indent="-257175">
              <a:lnSpc>
                <a:spcPct val="14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altLang="ru-RU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>
              <a:lnSpc>
                <a:spcPct val="14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altLang="ru-RU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>
              <a:lnSpc>
                <a:spcPct val="14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altLang="ru-RU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858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 bwMode="auto">
          <a:xfrm>
            <a:off x="335280" y="116633"/>
            <a:ext cx="11277600" cy="792088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altLang="ru-RU" sz="3600" b="1" dirty="0"/>
              <a:t>Уровни организации движения по Н.А. Бернштейну</a:t>
            </a:r>
            <a:endParaRPr lang="ru-RU" alt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80" y="1268760"/>
            <a:ext cx="11445240" cy="5328592"/>
          </a:xfrm>
        </p:spPr>
        <p:txBody>
          <a:bodyPr>
            <a:normAutofit fontScale="85000" lnSpcReduction="10000"/>
          </a:bodyPr>
          <a:lstStyle/>
          <a:p>
            <a:pPr marL="257175" indent="-257175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ru-RU" sz="2800" b="1" dirty="0"/>
              <a:t>Уровень </a:t>
            </a:r>
            <a:r>
              <a:rPr lang="en-US" sz="2800" b="1" dirty="0"/>
              <a:t>D</a:t>
            </a:r>
            <a:r>
              <a:rPr lang="en-US" sz="2800" dirty="0"/>
              <a:t> -</a:t>
            </a:r>
            <a:r>
              <a:rPr lang="ru-RU" sz="2800" dirty="0"/>
              <a:t> уровень предметных действий. Это корковый уровень, который заведует организацией действий с предметами. Он практически монопольно принадлежит человеку. К нему относятся все орудийные действия, манипуляции с предметами </a:t>
            </a:r>
          </a:p>
          <a:p>
            <a:pPr>
              <a:lnSpc>
                <a:spcPct val="150000"/>
              </a:lnSpc>
              <a:defRPr/>
            </a:pPr>
            <a:endParaRPr lang="ru-RU" sz="2800" dirty="0">
              <a:ea typeface="Calibri"/>
              <a:cs typeface="Times New Roman"/>
            </a:endParaRPr>
          </a:p>
          <a:p>
            <a:pPr marL="257175" indent="-257175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ru-RU" sz="2800" b="1" dirty="0"/>
              <a:t>Уровень Е</a:t>
            </a:r>
            <a:r>
              <a:rPr lang="ru-RU" sz="2800" dirty="0"/>
              <a:t> -уровень интеллектуальных двигательных актов, в первую очередь речевых движений, движений письма, а также движения символической, или кодированной, речи - жестов глухонемых, азбуки Морзе и др. Движения этого уровня определяются не предметным, а отвлеченным, вербальным смыслом.</a:t>
            </a:r>
            <a:endParaRPr lang="ru-RU" sz="2800" dirty="0">
              <a:ea typeface="Calibri"/>
              <a:cs typeface="Times New Roman"/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08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2401"/>
            <a:ext cx="10515600" cy="6788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/>
            </a:r>
            <a:br>
              <a:rPr lang="ru-RU" sz="2700" b="1" dirty="0"/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Концепция Н. А. Бернштейна: принцип сенсорных коррекций. Теории произвольного двигательного акта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60218" y="1233055"/>
            <a:ext cx="5659582" cy="530629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400" b="1" dirty="0"/>
              <a:t>Все эти уровни объединяют непроизвольные и произвольные движения в единую систему.</a:t>
            </a:r>
            <a:br>
              <a:rPr lang="ru-RU" sz="4400" b="1" dirty="0"/>
            </a:br>
            <a:endParaRPr lang="ru-RU" sz="44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3800" b="1" dirty="0"/>
              <a:t>Первый и второй уровни ответственны за регуляцию непроизвольных движений (к ним относятся движения гладкой мускулатуры, тремор, тонус, синергии, автоматизмы и др.).</a:t>
            </a:r>
            <a:br>
              <a:rPr lang="ru-RU" sz="3800" b="1" dirty="0"/>
            </a:br>
            <a:endParaRPr lang="ru-RU" sz="38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3800" b="1" dirty="0"/>
              <a:t>Третий-пятый уровни связаны с регуляцией произвольных двигательных актов, в которых участвуют как движения всего туловища (ходьба, бег, прыжки и др.), так и отдельных частей тела: рук (действия с предметами, письмо, рисование, различные мануальные навыки), лица(мимика), речевого аппарата (устная речь) и т. д. </a:t>
            </a:r>
            <a:r>
              <a:rPr lang="ru-RU" sz="3800" dirty="0"/>
              <a:t/>
            </a:r>
            <a:br>
              <a:rPr lang="ru-RU" sz="3800" dirty="0"/>
            </a:br>
            <a:endParaRPr lang="ru-RU" sz="3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http://www.bestreferat.ru/images/paper/77/99/889997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874" y="1745673"/>
            <a:ext cx="5963726" cy="445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839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4182" y="207818"/>
            <a:ext cx="10799618" cy="609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Кольцевая регуляция движений и действий по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</a:rPr>
              <a:t>Н.А.Бернштейну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http://konspekta.net/studopediainfo/baza3/994547305880.files/image1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456" y="1260764"/>
            <a:ext cx="4978606" cy="547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1056" y="1136073"/>
            <a:ext cx="583276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Движение осуществляется под влияние трех групп сил:</a:t>
            </a:r>
          </a:p>
          <a:p>
            <a:r>
              <a:rPr lang="ru-RU" sz="2800" b="1" i="1" dirty="0"/>
              <a:t>1. реактивные силы. </a:t>
            </a:r>
          </a:p>
          <a:p>
            <a:r>
              <a:rPr lang="ru-RU" sz="2800" b="1" i="1" dirty="0"/>
              <a:t>2. инерционные силы. </a:t>
            </a:r>
          </a:p>
          <a:p>
            <a:r>
              <a:rPr lang="ru-RU" sz="2800" b="1" i="1" dirty="0"/>
              <a:t>3. внешние силы. </a:t>
            </a:r>
          </a:p>
          <a:p>
            <a:endParaRPr lang="ru-RU" sz="2800" b="1" dirty="0"/>
          </a:p>
          <a:p>
            <a:r>
              <a:rPr lang="ru-RU" sz="2800" b="1" dirty="0"/>
              <a:t>Главный фактор - исходное состояние мышцы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1726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 bwMode="auto">
          <a:xfrm>
            <a:off x="213360" y="0"/>
            <a:ext cx="11780520" cy="1661160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ru-RU" altLang="ru-RU" sz="3200" b="1" dirty="0">
                <a:ln>
                  <a:noFill/>
                </a:ln>
                <a:solidFill>
                  <a:srgbClr val="FF0066"/>
                </a:solidFill>
              </a:rPr>
              <a:t>Идеомоторная тренировка</a:t>
            </a:r>
            <a:br>
              <a:rPr lang="ru-RU" altLang="ru-RU" sz="3200" b="1" dirty="0">
                <a:ln>
                  <a:noFill/>
                </a:ln>
                <a:solidFill>
                  <a:srgbClr val="FF0066"/>
                </a:solidFill>
              </a:rPr>
            </a:br>
            <a:r>
              <a:rPr lang="ru-RU" altLang="ru-RU" sz="3200" b="1" dirty="0">
                <a:ln>
                  <a:noFill/>
                </a:ln>
                <a:solidFill>
                  <a:srgbClr val="FF0066"/>
                </a:solidFill>
              </a:rPr>
              <a:t>Проблема формирования двигательного умения и выработка навыка </a:t>
            </a:r>
            <a:br>
              <a:rPr lang="ru-RU" altLang="ru-RU" sz="3200" b="1" dirty="0">
                <a:ln>
                  <a:noFill/>
                </a:ln>
                <a:solidFill>
                  <a:srgbClr val="FF0066"/>
                </a:solidFill>
              </a:rPr>
            </a:br>
            <a:endParaRPr lang="ru-RU" altLang="ru-RU" sz="3200" b="1" dirty="0">
              <a:ln>
                <a:noFill/>
              </a:ln>
              <a:solidFill>
                <a:srgbClr val="FF0066"/>
              </a:solidFill>
            </a:endParaRPr>
          </a:p>
        </p:txBody>
      </p:sp>
      <p:sp>
        <p:nvSpPr>
          <p:cNvPr id="65539" name="Текст 2"/>
          <p:cNvSpPr>
            <a:spLocks noGrp="1"/>
          </p:cNvSpPr>
          <p:nvPr>
            <p:ph type="body" idx="1"/>
          </p:nvPr>
        </p:nvSpPr>
        <p:spPr>
          <a:xfrm>
            <a:off x="350520" y="1355170"/>
            <a:ext cx="8382000" cy="5218558"/>
          </a:xfrm>
        </p:spPr>
        <p:txBody>
          <a:bodyPr>
            <a:normAutofit lnSpcReduction="10000"/>
          </a:bodyPr>
          <a:lstStyle/>
          <a:p>
            <a:pPr>
              <a:defRPr/>
            </a:pPr>
            <a:endParaRPr lang="ru-RU" sz="1800" b="1" dirty="0">
              <a:solidFill>
                <a:srgbClr val="FFCC99"/>
              </a:solidFill>
            </a:endParaRPr>
          </a:p>
          <a:p>
            <a:pPr>
              <a:defRPr/>
            </a:pPr>
            <a:r>
              <a:rPr lang="ru-RU" sz="2400" b="1" dirty="0">
                <a:solidFill>
                  <a:srgbClr val="FF0066"/>
                </a:solidFill>
              </a:rPr>
              <a:t>Процесс формирования двигательных навыков в спорте состоит из трех этапов:</a:t>
            </a:r>
          </a:p>
          <a:p>
            <a:pPr>
              <a:defRPr/>
            </a:pPr>
            <a:r>
              <a:rPr lang="ru-RU" sz="2400" dirty="0">
                <a:solidFill>
                  <a:srgbClr val="FFCC99"/>
                </a:solidFill>
              </a:rPr>
              <a:t/>
            </a:r>
            <a:br>
              <a:rPr lang="ru-RU" sz="2400" dirty="0">
                <a:solidFill>
                  <a:srgbClr val="FFCC99"/>
                </a:solidFill>
              </a:rPr>
            </a:br>
            <a:r>
              <a:rPr lang="ru-RU" sz="2400" dirty="0"/>
              <a:t>Ознакомление с общей структурой упражнения.</a:t>
            </a:r>
          </a:p>
          <a:p>
            <a:pPr>
              <a:defRPr/>
            </a:pPr>
            <a:r>
              <a:rPr lang="ru-RU" sz="2400" dirty="0"/>
              <a:t>  Создание на этой основе необходимых понятий и представлений - о технике выполнения двигательного действия.</a:t>
            </a:r>
          </a:p>
          <a:p>
            <a:pPr>
              <a:defRPr/>
            </a:pPr>
            <a:r>
              <a:rPr lang="ru-RU" sz="2400" dirty="0"/>
              <a:t> На этом этапе спортсмен отчетливо понимает цель действия, но имеет смутное понимание о способе ее достижения, поэтому, выполняя задание, делает достаточно грубые ошибки, много лишних движений, у него отсутствует двигательный навык. </a:t>
            </a:r>
          </a:p>
          <a:p>
            <a:pPr>
              <a:defRPr/>
            </a:pPr>
            <a:r>
              <a:rPr lang="ru-RU" sz="2400" dirty="0"/>
              <a:t>Зрительный контроль тренера над выполнением упражнения необходим.</a:t>
            </a:r>
          </a:p>
          <a:p>
            <a:pPr eaLnBrk="1" hangingPunct="1">
              <a:defRPr/>
            </a:pPr>
            <a:endParaRPr lang="ru-RU" altLang="ru-RU" dirty="0"/>
          </a:p>
        </p:txBody>
      </p:sp>
      <p:pic>
        <p:nvPicPr>
          <p:cNvPr id="64516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983" y="1954772"/>
            <a:ext cx="2425304" cy="364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550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 bwMode="auto">
          <a:xfrm>
            <a:off x="746774" y="188640"/>
            <a:ext cx="10850879" cy="576064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ru-RU" altLang="ru-RU" sz="3600" b="1" dirty="0">
                <a:solidFill>
                  <a:srgbClr val="FF0066"/>
                </a:solidFill>
              </a:rPr>
              <a:t>Овладение приемами формирования навыка</a:t>
            </a:r>
          </a:p>
        </p:txBody>
      </p:sp>
      <p:sp>
        <p:nvSpPr>
          <p:cNvPr id="65539" name="Текст 2"/>
          <p:cNvSpPr>
            <a:spLocks noGrp="1"/>
          </p:cNvSpPr>
          <p:nvPr>
            <p:ph type="body" idx="1"/>
          </p:nvPr>
        </p:nvSpPr>
        <p:spPr>
          <a:xfrm>
            <a:off x="213373" y="908720"/>
            <a:ext cx="8079105" cy="576064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 altLang="ru-RU" sz="3800" dirty="0"/>
              <a:t>На этом этапе  важны поиск и закрепление наиболее эффективных движений, необходимых для правильного выполнения упражнения. </a:t>
            </a:r>
          </a:p>
          <a:p>
            <a:pPr eaLnBrk="1" hangingPunct="1"/>
            <a:endParaRPr lang="ru-RU" altLang="ru-RU" sz="3800" dirty="0"/>
          </a:p>
          <a:p>
            <a:pPr eaLnBrk="1" hangingPunct="1"/>
            <a:r>
              <a:rPr lang="ru-RU" altLang="ru-RU" sz="3800" dirty="0"/>
              <a:t>В результате двигательные представления становятся более полными и точными, мышечно-двигательные ощущения и восприятия более четкими и осознанными.</a:t>
            </a:r>
          </a:p>
          <a:p>
            <a:pPr eaLnBrk="1" hangingPunct="1"/>
            <a:endParaRPr lang="ru-RU" altLang="ru-RU" sz="3800" dirty="0"/>
          </a:p>
          <a:p>
            <a:pPr eaLnBrk="1" hangingPunct="1"/>
            <a:r>
              <a:rPr lang="ru-RU" altLang="ru-RU" sz="3800" dirty="0"/>
              <a:t> Зрительный контроль за выполнением упражнения перестает быть ведущим, большая роль отводится двигательным и вестибулярным компонентам контроля.</a:t>
            </a:r>
            <a:br>
              <a:rPr lang="ru-RU" altLang="ru-RU" sz="3800" dirty="0"/>
            </a:br>
            <a:endParaRPr lang="ru-RU" altLang="ru-RU" sz="3800" dirty="0"/>
          </a:p>
          <a:p>
            <a:pPr eaLnBrk="1" hangingPunct="1"/>
            <a:endParaRPr lang="ru-RU" altLang="ru-RU" dirty="0"/>
          </a:p>
        </p:txBody>
      </p:sp>
      <p:pic>
        <p:nvPicPr>
          <p:cNvPr id="65540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954" y="1318799"/>
            <a:ext cx="2765823" cy="185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480" y="3585925"/>
            <a:ext cx="3137297" cy="2088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81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116632"/>
            <a:ext cx="11155680" cy="792088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altLang="ru-RU" sz="3200" b="1" dirty="0">
                <a:solidFill>
                  <a:srgbClr val="FF0066"/>
                </a:solidFill>
              </a:rPr>
              <a:t>Закрепление и совершенствование навыка</a:t>
            </a:r>
          </a:p>
        </p:txBody>
      </p:sp>
      <p:sp>
        <p:nvSpPr>
          <p:cNvPr id="66563" name="Текст 2"/>
          <p:cNvSpPr>
            <a:spLocks noGrp="1"/>
          </p:cNvSpPr>
          <p:nvPr>
            <p:ph type="body" idx="1"/>
          </p:nvPr>
        </p:nvSpPr>
        <p:spPr>
          <a:xfrm>
            <a:off x="426721" y="908720"/>
            <a:ext cx="7075411" cy="5949280"/>
          </a:xfrm>
        </p:spPr>
        <p:txBody>
          <a:bodyPr>
            <a:normAutofit/>
          </a:bodyPr>
          <a:lstStyle/>
          <a:p>
            <a:r>
              <a:rPr lang="ru-RU" altLang="ru-RU" sz="2800" dirty="0"/>
              <a:t>Представление об упражнении на этом этапе становится ясным и отчетливым. </a:t>
            </a:r>
          </a:p>
          <a:p>
            <a:r>
              <a:rPr lang="ru-RU" altLang="ru-RU" sz="2800" dirty="0"/>
              <a:t>Двигательное действие выполняется быстро, точно и экономно. </a:t>
            </a:r>
          </a:p>
          <a:p>
            <a:r>
              <a:rPr lang="ru-RU" altLang="ru-RU" sz="2800" dirty="0"/>
              <a:t>Необходимость зрительного контроля исчезает. </a:t>
            </a:r>
          </a:p>
          <a:p>
            <a:r>
              <a:rPr lang="ru-RU" altLang="ru-RU" sz="2800" dirty="0"/>
              <a:t>Контроль осуществляется в основном при помощи мышечно-двигательных ощущений. </a:t>
            </a:r>
          </a:p>
          <a:p>
            <a:r>
              <a:rPr lang="ru-RU" altLang="ru-RU" sz="2800" dirty="0"/>
              <a:t>Этот этап не имеет завершения. Он продолжается до тех пор, пока спортсмен тренируется и выступает на соревнованиях.</a:t>
            </a:r>
          </a:p>
          <a:p>
            <a:endParaRPr lang="ru-RU" altLang="ru-RU" sz="2400" dirty="0"/>
          </a:p>
        </p:txBody>
      </p:sp>
      <p:pic>
        <p:nvPicPr>
          <p:cNvPr id="6656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32"/>
          <a:stretch>
            <a:fillRect/>
          </a:stretch>
        </p:blipFill>
        <p:spPr bwMode="auto">
          <a:xfrm>
            <a:off x="8183880" y="1701899"/>
            <a:ext cx="3474245" cy="3415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9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3965"/>
            <a:ext cx="10515600" cy="90054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accent5">
                    <a:lumMod val="75000"/>
                  </a:schemeClr>
                </a:solidFill>
              </a:rPr>
              <a:t>Задачи психологической подготовки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43753" y="1870364"/>
            <a:ext cx="2070501" cy="21799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ПСИХИКА: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СОЗНАНИЕ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ЛИЧНОСТЬ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Процессы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Свойства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Состояния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47383" y="4461163"/>
            <a:ext cx="2249633" cy="22496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ТЕЛО: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Функциональное состояние;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Физические качества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39199" y="1870364"/>
            <a:ext cx="2251361" cy="22513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ДВИЖЕНИЯ: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Динамические характеристики;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Двигательный навык;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Программа движений и действий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13564" y="1129144"/>
            <a:ext cx="3117272" cy="29925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1"/>
                </a:solidFill>
              </a:rPr>
              <a:t>Синхронизация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1"/>
                </a:solidFill>
              </a:rPr>
              <a:t>Взаиморегуляция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1"/>
                </a:solidFill>
              </a:rPr>
              <a:t>Оптимизация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1"/>
                </a:solidFill>
              </a:rPr>
              <a:t>Нивелирование негативных взаимовлияний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048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764704"/>
            <a:ext cx="7848872" cy="7920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Двигательный навык – основа технической подготовки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4109" y="2022764"/>
            <a:ext cx="9116291" cy="422563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Двигательный навык</a:t>
            </a:r>
            <a:r>
              <a:rPr lang="ru-RU" b="1" dirty="0">
                <a:solidFill>
                  <a:schemeClr val="tx1"/>
                </a:solidFill>
              </a:rPr>
              <a:t> – это действие, доведенное в процессе упражнения до высокой степени совершенства, выполняемое точно, экономично, качественно. </a:t>
            </a:r>
          </a:p>
          <a:p>
            <a:pPr marL="68580" indent="0">
              <a:buNone/>
            </a:pPr>
            <a:r>
              <a:rPr lang="ru-RU" b="1" dirty="0">
                <a:solidFill>
                  <a:schemeClr val="tx1"/>
                </a:solidFill>
              </a:rPr>
              <a:t>Овладеть двигательными навыками (другими словами, техникой физических упражнений) – значит научиться управлять двигательными действиями, регулировать их в пространственных и временных параметрах с определенной интенсивностью прилагаемых усилий.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1584" y="2365385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 </a:t>
            </a:r>
            <a:endParaRPr lang="ru-RU" b="1" dirty="0">
              <a:solidFill>
                <a:srgbClr val="FF388C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16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2492896"/>
            <a:ext cx="8064896" cy="216024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Процесс по формированию двигательных навыков имеет свои психологические особенности</a:t>
            </a:r>
            <a:r>
              <a:rPr lang="ru-RU" sz="2800" b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" name="Овал 3"/>
          <p:cNvSpPr/>
          <p:nvPr/>
        </p:nvSpPr>
        <p:spPr>
          <a:xfrm>
            <a:off x="7642212" y="1226720"/>
            <a:ext cx="2232248" cy="936104"/>
          </a:xfrm>
          <a:prstGeom prst="ellipse">
            <a:avLst/>
          </a:prstGeom>
          <a:ln w="28575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Целостность действия</a:t>
            </a:r>
          </a:p>
        </p:txBody>
      </p:sp>
      <p:sp>
        <p:nvSpPr>
          <p:cNvPr id="5" name="Овал 4"/>
          <p:cNvSpPr/>
          <p:nvPr/>
        </p:nvSpPr>
        <p:spPr>
          <a:xfrm>
            <a:off x="2279576" y="1196752"/>
            <a:ext cx="2232248" cy="936104"/>
          </a:xfrm>
          <a:prstGeom prst="ellipse">
            <a:avLst/>
          </a:prstGeom>
          <a:ln w="28575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</a:rPr>
              <a:t>Совершенство</a:t>
            </a:r>
          </a:p>
        </p:txBody>
      </p:sp>
      <p:sp>
        <p:nvSpPr>
          <p:cNvPr id="7" name="Овал 6"/>
          <p:cNvSpPr/>
          <p:nvPr/>
        </p:nvSpPr>
        <p:spPr>
          <a:xfrm>
            <a:off x="2279576" y="4912065"/>
            <a:ext cx="2376264" cy="1008112"/>
          </a:xfrm>
          <a:prstGeom prst="ellipse">
            <a:avLst/>
          </a:prstGeom>
          <a:ln w="28575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Автоматизм</a:t>
            </a:r>
          </a:p>
        </p:txBody>
      </p:sp>
      <p:sp>
        <p:nvSpPr>
          <p:cNvPr id="8" name="Овал 7"/>
          <p:cNvSpPr/>
          <p:nvPr/>
        </p:nvSpPr>
        <p:spPr>
          <a:xfrm>
            <a:off x="7564467" y="4878498"/>
            <a:ext cx="2387740" cy="1008112"/>
          </a:xfrm>
          <a:prstGeom prst="ellipse">
            <a:avLst/>
          </a:prstGeom>
          <a:ln w="28575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</a:rPr>
              <a:t>Осознанность</a:t>
            </a:r>
          </a:p>
        </p:txBody>
      </p:sp>
    </p:spTree>
    <p:extLst>
      <p:ext uri="{BB962C8B-B14F-4D97-AF65-F5344CB8AC3E}">
        <p14:creationId xmlns:p14="http://schemas.microsoft.com/office/powerpoint/2010/main" val="265386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764704"/>
            <a:ext cx="7704856" cy="5040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Целостность действия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2776"/>
            <a:ext cx="5761856" cy="4968552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ru-RU" sz="2800" b="1" dirty="0">
                <a:solidFill>
                  <a:schemeClr val="tx1"/>
                </a:solidFill>
              </a:rPr>
              <a:t>Двигательный навык всегда состоит из ряда элементов двигательного действия. Не сумма этих элементов определяет навык, а целостный характер действия. Он подчиняет составляющие элементы основной задаче выполняемого действия и превращает их в средство для осуществления этой задачи.</a:t>
            </a:r>
          </a:p>
          <a:p>
            <a:pPr marL="6858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4005064"/>
            <a:ext cx="3195784" cy="2013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3" y="1571646"/>
            <a:ext cx="3030187" cy="164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41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16" y="836712"/>
            <a:ext cx="7344935" cy="5291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b="1" dirty="0"/>
              <a:t>Совершенство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7568" y="1412776"/>
            <a:ext cx="7776864" cy="1296144"/>
          </a:xfrm>
        </p:spPr>
        <p:txBody>
          <a:bodyPr/>
          <a:lstStyle/>
          <a:p>
            <a:pPr marL="68580" indent="0">
              <a:buNone/>
            </a:pPr>
            <a:r>
              <a:rPr lang="ru-RU" dirty="0">
                <a:solidFill>
                  <a:schemeClr val="tx1"/>
                </a:solidFill>
              </a:rPr>
              <a:t>В выполнении всех элементов целостного двигательного действия требуется высокая степень совершенства: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07568" y="2915460"/>
            <a:ext cx="259228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</a:rPr>
              <a:t>Точность движений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15880" y="2915460"/>
            <a:ext cx="237626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</a:rPr>
              <a:t>Устойчивость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731791" y="2915460"/>
            <a:ext cx="223224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</a:rPr>
              <a:t>Гибкость навыка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9" y="3861048"/>
            <a:ext cx="2592288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31791" y="3837740"/>
            <a:ext cx="2353688" cy="13914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966" y="3837740"/>
            <a:ext cx="2087191" cy="13914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07582" y="5373217"/>
            <a:ext cx="2808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prstClr val="black"/>
                </a:solidFill>
              </a:rPr>
              <a:t>Координированность</a:t>
            </a:r>
            <a:r>
              <a:rPr lang="ru-RU" sz="1600" b="1" dirty="0">
                <a:solidFill>
                  <a:prstClr val="black"/>
                </a:solidFill>
              </a:rPr>
              <a:t> по пространственным, временным и силовым компонентам.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4871" y="5359771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</a:rPr>
              <a:t>Низкая подверженность воздействиям сбивающих факторов.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31791" y="5373228"/>
            <a:ext cx="2353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</a:rPr>
              <a:t>Разнообразие способов выполнять 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271371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836712"/>
            <a:ext cx="7704856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Автоматизм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9590" y="1556792"/>
            <a:ext cx="4104455" cy="4608512"/>
          </a:xfrm>
        </p:spPr>
        <p:txBody>
          <a:bodyPr/>
          <a:lstStyle/>
          <a:p>
            <a:pPr marL="68580" indent="0">
              <a:buNone/>
            </a:pPr>
            <a:r>
              <a:rPr lang="ru-RU" dirty="0">
                <a:solidFill>
                  <a:schemeClr val="tx1"/>
                </a:solidFill>
              </a:rPr>
              <a:t>Двигательные навыки следует довести до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автоматизма, не исключая при этом функцию сознания.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3573016"/>
            <a:ext cx="2736304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511" y="1656256"/>
            <a:ext cx="3233880" cy="465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57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08" y="836712"/>
            <a:ext cx="7200919" cy="529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Осознанность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5779" y="1556792"/>
            <a:ext cx="2448388" cy="2329484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ru-RU" dirty="0">
                <a:solidFill>
                  <a:schemeClr val="tx1"/>
                </a:solidFill>
              </a:rPr>
              <a:t>Двигательные действия спортсмена всегда должны быть осознанными.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7" y="3933056"/>
            <a:ext cx="3571875" cy="2381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3968690"/>
            <a:ext cx="3528392" cy="2346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1628800"/>
            <a:ext cx="417646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69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5560" y="836712"/>
            <a:ext cx="8064896" cy="230425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Сознательный процесс </a:t>
            </a:r>
            <a:r>
              <a:rPr lang="ru-RU" dirty="0">
                <a:solidFill>
                  <a:schemeClr val="tx1"/>
                </a:solidFill>
              </a:rPr>
              <a:t>-Процесс образования навыков и использование их в деятельности.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1"/>
                </a:solidFill>
              </a:rPr>
              <a:t>В зависимости от задач и условий выполнения действия те или иные заученные движения могут выполняться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11624" y="3068960"/>
            <a:ext cx="2592288" cy="720080"/>
          </a:xfrm>
          <a:prstGeom prst="roundRect">
            <a:avLst/>
          </a:prstGeom>
          <a:ln w="28575"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Автоматически (неосознанно)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00056" y="3068960"/>
            <a:ext cx="2664296" cy="720080"/>
          </a:xfrm>
          <a:prstGeom prst="roundRect">
            <a:avLst/>
          </a:prstGeom>
          <a:ln w="28575"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Не автоматически (сознательно)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79576" y="4293096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</a:rPr>
              <a:t>Вместе с тем все действие в целом всегда выполняется осознанно, поскольку спортсмен понимает </a:t>
            </a:r>
            <a:r>
              <a:rPr lang="ru-RU" sz="2400" b="1" dirty="0">
                <a:solidFill>
                  <a:srgbClr val="FF388C">
                    <a:lumMod val="75000"/>
                  </a:srgbClr>
                </a:solidFill>
              </a:rPr>
              <a:t>цель, задачи, средства и результаты своей деятельности</a:t>
            </a:r>
            <a:r>
              <a:rPr lang="ru-RU" sz="2000" b="1" dirty="0">
                <a:solidFill>
                  <a:srgbClr val="FF388C">
                    <a:lumMod val="75000"/>
                  </a:srgb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405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Остин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Остин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Остин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Остин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Остин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Остин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Остин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787</Words>
  <Application>Microsoft Office PowerPoint</Application>
  <PresentationFormat>Широкоэкранный</PresentationFormat>
  <Paragraphs>101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17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Century Gothic</vt:lpstr>
      <vt:lpstr>Times New Roman</vt:lpstr>
      <vt:lpstr>Wingdings</vt:lpstr>
      <vt:lpstr>Wingdings 2</vt:lpstr>
      <vt:lpstr>Тема Office</vt:lpstr>
      <vt:lpstr>1_Остин</vt:lpstr>
      <vt:lpstr>2_Остин</vt:lpstr>
      <vt:lpstr>3_Остин</vt:lpstr>
      <vt:lpstr>4_Остин</vt:lpstr>
      <vt:lpstr>5_Остин</vt:lpstr>
      <vt:lpstr>6_Остин</vt:lpstr>
      <vt:lpstr>7_Остин</vt:lpstr>
      <vt:lpstr>Психология физической культуры и спорта</vt:lpstr>
      <vt:lpstr>Задачи психологической подготовки</vt:lpstr>
      <vt:lpstr>Двигательный навык – основа технической подготовки</vt:lpstr>
      <vt:lpstr>Процесс по формированию двигательных навыков имеет свои психологические особенности:</vt:lpstr>
      <vt:lpstr>Целостность действия</vt:lpstr>
      <vt:lpstr> Совершенство</vt:lpstr>
      <vt:lpstr>Автоматизм</vt:lpstr>
      <vt:lpstr>Осознанность</vt:lpstr>
      <vt:lpstr>Презентация PowerPoint</vt:lpstr>
      <vt:lpstr>Закономерности формирования двигательного навыка</vt:lpstr>
      <vt:lpstr>Уровни организации движения по Н.А. Бернштейну</vt:lpstr>
      <vt:lpstr>Уровни организации движения по Н.А. Бернштейну</vt:lpstr>
      <vt:lpstr> Концепция Н. А. Бернштейна: принцип сенсорных коррекций. Теории произвольного двигательного акта</vt:lpstr>
      <vt:lpstr>Кольцевая регуляция движений и действий по Н.А.Бернштейну</vt:lpstr>
      <vt:lpstr>Идеомоторная тренировка Проблема формирования двигательного умения и выработка навыка  </vt:lpstr>
      <vt:lpstr>Овладение приемами формирования навыка</vt:lpstr>
      <vt:lpstr>Закрепление и совершенствование навыка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Психология</dc:title>
  <dc:creator>annanoxova@gmail.com</dc:creator>
  <cp:lastModifiedBy>Оксана</cp:lastModifiedBy>
  <cp:revision>41</cp:revision>
  <dcterms:created xsi:type="dcterms:W3CDTF">2016-06-05T14:33:06Z</dcterms:created>
  <dcterms:modified xsi:type="dcterms:W3CDTF">2020-03-26T04:39:12Z</dcterms:modified>
</cp:coreProperties>
</file>